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6" r:id="rId2"/>
    <p:sldId id="258" r:id="rId3"/>
    <p:sldId id="305" r:id="rId4"/>
    <p:sldId id="272" r:id="rId5"/>
    <p:sldId id="306" r:id="rId6"/>
    <p:sldId id="267" r:id="rId7"/>
    <p:sldId id="259" r:id="rId8"/>
    <p:sldId id="309" r:id="rId9"/>
    <p:sldId id="260" r:id="rId10"/>
    <p:sldId id="262" r:id="rId11"/>
    <p:sldId id="264" r:id="rId12"/>
    <p:sldId id="265" r:id="rId13"/>
    <p:sldId id="268" r:id="rId14"/>
    <p:sldId id="269" r:id="rId15"/>
    <p:sldId id="273" r:id="rId16"/>
    <p:sldId id="274" r:id="rId17"/>
    <p:sldId id="270" r:id="rId18"/>
    <p:sldId id="275" r:id="rId19"/>
    <p:sldId id="276" r:id="rId20"/>
    <p:sldId id="263" r:id="rId21"/>
    <p:sldId id="279" r:id="rId22"/>
    <p:sldId id="271"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7" r:id="rId49"/>
    <p:sldId id="310" r:id="rId50"/>
    <p:sldId id="311"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23"/>
    <p:restoredTop sz="94619"/>
  </p:normalViewPr>
  <p:slideViewPr>
    <p:cSldViewPr snapToGrid="0" snapToObjects="1">
      <p:cViewPr varScale="1">
        <p:scale>
          <a:sx n="83" d="100"/>
          <a:sy n="83" d="100"/>
        </p:scale>
        <p:origin x="232" y="1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F6C44A-675D-E543-8780-0BC63ABE6D9D}" type="datetimeFigureOut">
              <a:rPr lang="en-US" smtClean="0"/>
              <a:t>1/16/19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6245BE-8E80-BF4E-B99B-2B44E8630910}" type="slidenum">
              <a:rPr lang="en-US" smtClean="0"/>
              <a:t>‹#›</a:t>
            </a:fld>
            <a:endParaRPr lang="en-US"/>
          </a:p>
        </p:txBody>
      </p:sp>
    </p:spTree>
    <p:extLst>
      <p:ext uri="{BB962C8B-B14F-4D97-AF65-F5344CB8AC3E}">
        <p14:creationId xmlns:p14="http://schemas.microsoft.com/office/powerpoint/2010/main" val="1208908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all who live and work in California can expect to see quite a few new requirements to stay out of trouble</a:t>
            </a:r>
          </a:p>
        </p:txBody>
      </p:sp>
      <p:sp>
        <p:nvSpPr>
          <p:cNvPr id="4" name="Slide Number Placeholder 3"/>
          <p:cNvSpPr>
            <a:spLocks noGrp="1"/>
          </p:cNvSpPr>
          <p:nvPr>
            <p:ph type="sldNum" sz="quarter" idx="5"/>
          </p:nvPr>
        </p:nvSpPr>
        <p:spPr/>
        <p:txBody>
          <a:bodyPr/>
          <a:lstStyle/>
          <a:p>
            <a:fld id="{267C922B-C6E1-7642-9F87-D95663A3DC55}" type="slidenum">
              <a:rPr lang="en-US" smtClean="0"/>
              <a:t>2</a:t>
            </a:fld>
            <a:endParaRPr lang="en-US"/>
          </a:p>
        </p:txBody>
      </p:sp>
    </p:spTree>
    <p:extLst>
      <p:ext uri="{BB962C8B-B14F-4D97-AF65-F5344CB8AC3E}">
        <p14:creationId xmlns:p14="http://schemas.microsoft.com/office/powerpoint/2010/main" val="248774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mee</a:t>
            </a:r>
            <a:r>
              <a:rPr lang="en-US" dirty="0"/>
              <a:t> too movement</a:t>
            </a:r>
          </a:p>
        </p:txBody>
      </p:sp>
      <p:sp>
        <p:nvSpPr>
          <p:cNvPr id="4" name="Slide Number Placeholder 3"/>
          <p:cNvSpPr>
            <a:spLocks noGrp="1"/>
          </p:cNvSpPr>
          <p:nvPr>
            <p:ph type="sldNum" sz="quarter" idx="5"/>
          </p:nvPr>
        </p:nvSpPr>
        <p:spPr/>
        <p:txBody>
          <a:bodyPr/>
          <a:lstStyle/>
          <a:p>
            <a:fld id="{267C922B-C6E1-7642-9F87-D95663A3DC55}" type="slidenum">
              <a:rPr lang="en-US" smtClean="0"/>
              <a:t>3</a:t>
            </a:fld>
            <a:endParaRPr lang="en-US"/>
          </a:p>
        </p:txBody>
      </p:sp>
    </p:spTree>
    <p:extLst>
      <p:ext uri="{BB962C8B-B14F-4D97-AF65-F5344CB8AC3E}">
        <p14:creationId xmlns:p14="http://schemas.microsoft.com/office/powerpoint/2010/main" val="3411429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minute GAA – not even the union apprenticeship programs were included in the negotiations!</a:t>
            </a:r>
          </a:p>
        </p:txBody>
      </p:sp>
      <p:sp>
        <p:nvSpPr>
          <p:cNvPr id="4" name="Slide Number Placeholder 3"/>
          <p:cNvSpPr>
            <a:spLocks noGrp="1"/>
          </p:cNvSpPr>
          <p:nvPr>
            <p:ph type="sldNum" sz="quarter" idx="5"/>
          </p:nvPr>
        </p:nvSpPr>
        <p:spPr/>
        <p:txBody>
          <a:bodyPr/>
          <a:lstStyle/>
          <a:p>
            <a:fld id="{267C922B-C6E1-7642-9F87-D95663A3DC55}" type="slidenum">
              <a:rPr lang="en-US" smtClean="0"/>
              <a:t>5</a:t>
            </a:fld>
            <a:endParaRPr lang="en-US"/>
          </a:p>
        </p:txBody>
      </p:sp>
    </p:spTree>
    <p:extLst>
      <p:ext uri="{BB962C8B-B14F-4D97-AF65-F5344CB8AC3E}">
        <p14:creationId xmlns:p14="http://schemas.microsoft.com/office/powerpoint/2010/main" val="1115081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Represents the “deal” between CBIA and State Building and Construction Trades Council</a:t>
            </a:r>
          </a:p>
        </p:txBody>
      </p:sp>
      <p:sp>
        <p:nvSpPr>
          <p:cNvPr id="4" name="Slide Number Placeholder 3"/>
          <p:cNvSpPr>
            <a:spLocks noGrp="1"/>
          </p:cNvSpPr>
          <p:nvPr>
            <p:ph type="sldNum" sz="quarter" idx="5"/>
          </p:nvPr>
        </p:nvSpPr>
        <p:spPr/>
        <p:txBody>
          <a:bodyPr/>
          <a:lstStyle/>
          <a:p>
            <a:fld id="{267C922B-C6E1-7642-9F87-D95663A3DC55}" type="slidenum">
              <a:rPr lang="en-US" smtClean="0"/>
              <a:t>7</a:t>
            </a:fld>
            <a:endParaRPr lang="en-US"/>
          </a:p>
        </p:txBody>
      </p:sp>
    </p:spTree>
    <p:extLst>
      <p:ext uri="{BB962C8B-B14F-4D97-AF65-F5344CB8AC3E}">
        <p14:creationId xmlns:p14="http://schemas.microsoft.com/office/powerpoint/2010/main" val="919486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Represents the “deal” between CBIA and State Building and Construction Trades Council</a:t>
            </a:r>
          </a:p>
        </p:txBody>
      </p:sp>
      <p:sp>
        <p:nvSpPr>
          <p:cNvPr id="4" name="Slide Number Placeholder 3"/>
          <p:cNvSpPr>
            <a:spLocks noGrp="1"/>
          </p:cNvSpPr>
          <p:nvPr>
            <p:ph type="sldNum" sz="quarter" idx="5"/>
          </p:nvPr>
        </p:nvSpPr>
        <p:spPr/>
        <p:txBody>
          <a:bodyPr/>
          <a:lstStyle/>
          <a:p>
            <a:fld id="{267C922B-C6E1-7642-9F87-D95663A3DC55}" type="slidenum">
              <a:rPr lang="en-US" smtClean="0"/>
              <a:t>8</a:t>
            </a:fld>
            <a:endParaRPr lang="en-US"/>
          </a:p>
        </p:txBody>
      </p:sp>
    </p:spTree>
    <p:extLst>
      <p:ext uri="{BB962C8B-B14F-4D97-AF65-F5344CB8AC3E}">
        <p14:creationId xmlns:p14="http://schemas.microsoft.com/office/powerpoint/2010/main" val="1000387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Private Attorneys General Act (PAGA) authorizes aggrieved employees to file lawsuits to recover civil penalties on behalf of themselves, other employees, and the State of California for Labor Code violations. Those who intend to pursue PAGA cases must follow specified requirements in the Labor Code. Private Attorney General Act Sponsored by the carpenters union</a:t>
            </a:r>
          </a:p>
        </p:txBody>
      </p:sp>
      <p:sp>
        <p:nvSpPr>
          <p:cNvPr id="4" name="Slide Number Placeholder 3"/>
          <p:cNvSpPr>
            <a:spLocks noGrp="1"/>
          </p:cNvSpPr>
          <p:nvPr>
            <p:ph type="sldNum" sz="quarter" idx="5"/>
          </p:nvPr>
        </p:nvSpPr>
        <p:spPr/>
        <p:txBody>
          <a:bodyPr/>
          <a:lstStyle/>
          <a:p>
            <a:fld id="{267C922B-C6E1-7642-9F87-D95663A3DC55}" type="slidenum">
              <a:rPr lang="en-US" smtClean="0"/>
              <a:t>9</a:t>
            </a:fld>
            <a:endParaRPr lang="en-US"/>
          </a:p>
        </p:txBody>
      </p:sp>
    </p:spTree>
    <p:extLst>
      <p:ext uri="{BB962C8B-B14F-4D97-AF65-F5344CB8AC3E}">
        <p14:creationId xmlns:p14="http://schemas.microsoft.com/office/powerpoint/2010/main" val="2553007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Specified includes C36 &amp; C10</a:t>
            </a:r>
          </a:p>
        </p:txBody>
      </p:sp>
      <p:sp>
        <p:nvSpPr>
          <p:cNvPr id="4" name="Slide Number Placeholder 3"/>
          <p:cNvSpPr>
            <a:spLocks noGrp="1"/>
          </p:cNvSpPr>
          <p:nvPr>
            <p:ph type="sldNum" sz="quarter" idx="5"/>
          </p:nvPr>
        </p:nvSpPr>
        <p:spPr/>
        <p:txBody>
          <a:bodyPr/>
          <a:lstStyle/>
          <a:p>
            <a:fld id="{267C922B-C6E1-7642-9F87-D95663A3DC55}" type="slidenum">
              <a:rPr lang="en-US" smtClean="0"/>
              <a:t>11</a:t>
            </a:fld>
            <a:endParaRPr lang="en-US"/>
          </a:p>
        </p:txBody>
      </p:sp>
    </p:spTree>
    <p:extLst>
      <p:ext uri="{BB962C8B-B14F-4D97-AF65-F5344CB8AC3E}">
        <p14:creationId xmlns:p14="http://schemas.microsoft.com/office/powerpoint/2010/main" val="1775445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Uniform Public Construction Cost Accounting Act (UPCCAA)) allows public agencies to conduct Informal Bids for public works construction projects from $45,000 to $175,000 with prequalified contractors that would like to do business with the agency.</a:t>
            </a:r>
          </a:p>
          <a:p>
            <a:endParaRPr lang="en-US" dirty="0"/>
          </a:p>
        </p:txBody>
      </p:sp>
      <p:sp>
        <p:nvSpPr>
          <p:cNvPr id="4" name="Slide Number Placeholder 3"/>
          <p:cNvSpPr>
            <a:spLocks noGrp="1"/>
          </p:cNvSpPr>
          <p:nvPr>
            <p:ph type="sldNum" sz="quarter" idx="5"/>
          </p:nvPr>
        </p:nvSpPr>
        <p:spPr/>
        <p:txBody>
          <a:bodyPr/>
          <a:lstStyle/>
          <a:p>
            <a:fld id="{267C922B-C6E1-7642-9F87-D95663A3DC55}" type="slidenum">
              <a:rPr lang="en-US" smtClean="0"/>
              <a:t>12</a:t>
            </a:fld>
            <a:endParaRPr lang="en-US"/>
          </a:p>
        </p:txBody>
      </p:sp>
    </p:spTree>
    <p:extLst>
      <p:ext uri="{BB962C8B-B14F-4D97-AF65-F5344CB8AC3E}">
        <p14:creationId xmlns:p14="http://schemas.microsoft.com/office/powerpoint/2010/main" val="1630460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8E3A3-0137-BC46-B134-A26A255919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A4B104-93CE-2643-AFF3-10AA60796E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E92892-59C3-7547-81CE-768BE59CFCF1}"/>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9C8624F0-05B7-324D-A115-9368C6894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B2DDC-71D1-F346-946D-E0A63A3719F8}"/>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1298689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E8FA-03C0-CC4C-BA6A-77F514A0DD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119BA-5F7A-1C43-A5A9-3D50C7909E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D3172-E1F6-FE49-B45B-2F64ED42ED54}"/>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0AA7DDEE-696B-EA4C-ACBD-284F5B48C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1B9630-2EA3-7F4D-B480-6A82724FF195}"/>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410454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26CEBB-F174-DA49-A552-227311377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E1264D-8E97-B645-AFDA-AC4685558D9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46A27-0457-1A44-8387-31D5F51357FE}"/>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B9EF3EF0-2F14-B24F-B6F3-652837C66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FEF67-6F58-C245-93D0-5FE2C2D8FD8D}"/>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2031601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0089-421D-FD43-933C-1205C6687F5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6C178FC-5F78-A544-BB6B-3F969D9DB965}"/>
              </a:ext>
            </a:extLst>
          </p:cNvPr>
          <p:cNvSpPr>
            <a:spLocks noGrp="1"/>
          </p:cNvSpPr>
          <p:nvPr>
            <p:ph type="body"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548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E15D-AB61-6542-AC14-D8A820C312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51EB7A-4A29-634B-A8A8-1EBCA92E94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32309-3943-944B-BA39-61D852CFF92F}"/>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B2560C02-09A3-E84B-8093-86D86AA6A6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CF602-31AB-AE4E-B507-55F64FBD48B3}"/>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213008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EFC6D-4605-B146-A046-E08C6B2C41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F4C5AB-1167-AC41-A4DE-D41DD8737B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3824E9-12C6-784D-9F90-50B740467964}"/>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358F6C88-2F3B-7647-A759-C3801D605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8717E-4296-494B-8A3A-95E7ECC465F9}"/>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310146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79A02-F725-264A-BFC2-7D62EFDB2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CAFFB1-8145-5943-9B66-F64F6D284A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4D1538-5C6B-CD4F-9B8D-BACD5CDA9D8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4AD794-1E5D-9E42-A98E-3B04F07A6D54}"/>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6" name="Footer Placeholder 5">
            <a:extLst>
              <a:ext uri="{FF2B5EF4-FFF2-40B4-BE49-F238E27FC236}">
                <a16:creationId xmlns:a16="http://schemas.microsoft.com/office/drawing/2014/main" id="{2586E7F7-60E5-4B43-9D4E-32AED52FD0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CDFFB-BD19-A34D-A310-C7BA65275509}"/>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2479590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1D4D9-7E6A-3046-B1E2-706D912220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87F00D-E316-2D4A-909E-C431E0F82D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C899CF-BFA5-9843-A0C9-B08AFAFF2B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6DA55E-0B38-544D-821E-0046A22FC2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9BC6FE-2896-9547-9D1A-89F55B9318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2050D4-BD12-F241-A3F3-420F3E4FB885}"/>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8" name="Footer Placeholder 7">
            <a:extLst>
              <a:ext uri="{FF2B5EF4-FFF2-40B4-BE49-F238E27FC236}">
                <a16:creationId xmlns:a16="http://schemas.microsoft.com/office/drawing/2014/main" id="{F78DE4B4-8E34-144B-A134-2CF145806C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0ABD40-0CA3-DD42-AF8F-5AD15CA45B6A}"/>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365837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4452-B491-0443-A214-F437BB8001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88B2E4-FBC7-DF4B-84C4-A728A7E620F5}"/>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4" name="Footer Placeholder 3">
            <a:extLst>
              <a:ext uri="{FF2B5EF4-FFF2-40B4-BE49-F238E27FC236}">
                <a16:creationId xmlns:a16="http://schemas.microsoft.com/office/drawing/2014/main" id="{F579065F-7A58-AB45-B60D-83443B66B6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03066F-2B51-D44C-9531-EC5FA6A10F5B}"/>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1145973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44AB7D-1EBB-C848-9ADD-2E1D566BF53F}"/>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3" name="Footer Placeholder 2">
            <a:extLst>
              <a:ext uri="{FF2B5EF4-FFF2-40B4-BE49-F238E27FC236}">
                <a16:creationId xmlns:a16="http://schemas.microsoft.com/office/drawing/2014/main" id="{BC7A7B8D-7F55-3449-BAFA-BAC3A3BA76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4A8D69-E9D6-594B-A121-A8C6ED3C746B}"/>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295058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5E32-DF52-FB41-BBA3-8765974F0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93E147-1D95-FC48-9D68-EA16CE238A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E9D43E-FC95-274E-BD04-321A407D70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E6D832-A5CE-7D42-A49D-901007ADEA23}"/>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6" name="Footer Placeholder 5">
            <a:extLst>
              <a:ext uri="{FF2B5EF4-FFF2-40B4-BE49-F238E27FC236}">
                <a16:creationId xmlns:a16="http://schemas.microsoft.com/office/drawing/2014/main" id="{BB5BDA5D-9BB2-5A47-8B2B-8117CF53F7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29DDF8-D1BF-AD4D-A409-9D530AC94F44}"/>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213973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3246-66C7-0B4B-A057-453A87ABE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EF8C91-C6BF-8D4F-B5A8-D99EDB1515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9AFA89-264D-E444-916D-E22C327226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E540B6-53DA-BC46-9470-CE05260399D1}"/>
              </a:ext>
            </a:extLst>
          </p:cNvPr>
          <p:cNvSpPr>
            <a:spLocks noGrp="1"/>
          </p:cNvSpPr>
          <p:nvPr>
            <p:ph type="dt" sz="half" idx="10"/>
          </p:nvPr>
        </p:nvSpPr>
        <p:spPr/>
        <p:txBody>
          <a:bodyPr/>
          <a:lstStyle/>
          <a:p>
            <a:fld id="{57ED8990-191F-694C-9D20-5EAF6B659A6E}" type="datetimeFigureOut">
              <a:rPr lang="en-US" smtClean="0"/>
              <a:t>1/16/19</a:t>
            </a:fld>
            <a:endParaRPr lang="en-US"/>
          </a:p>
        </p:txBody>
      </p:sp>
      <p:sp>
        <p:nvSpPr>
          <p:cNvPr id="6" name="Footer Placeholder 5">
            <a:extLst>
              <a:ext uri="{FF2B5EF4-FFF2-40B4-BE49-F238E27FC236}">
                <a16:creationId xmlns:a16="http://schemas.microsoft.com/office/drawing/2014/main" id="{07F67DD3-2403-E04C-B07E-AE917FE9A3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DCCB4-2473-D846-978A-384011104541}"/>
              </a:ext>
            </a:extLst>
          </p:cNvPr>
          <p:cNvSpPr>
            <a:spLocks noGrp="1"/>
          </p:cNvSpPr>
          <p:nvPr>
            <p:ph type="sldNum" sz="quarter" idx="12"/>
          </p:nvPr>
        </p:nvSpPr>
        <p:spPr/>
        <p:txBody>
          <a:bodyPr/>
          <a:lstStyle/>
          <a:p>
            <a:fld id="{22B66C6F-E923-DD4E-ABD1-53B7EED2011A}" type="slidenum">
              <a:rPr lang="en-US" smtClean="0"/>
              <a:t>‹#›</a:t>
            </a:fld>
            <a:endParaRPr lang="en-US"/>
          </a:p>
        </p:txBody>
      </p:sp>
    </p:spTree>
    <p:extLst>
      <p:ext uri="{BB962C8B-B14F-4D97-AF65-F5344CB8AC3E}">
        <p14:creationId xmlns:p14="http://schemas.microsoft.com/office/powerpoint/2010/main" val="321598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F0F-E7B9-DB4D-8638-A94CFB95E8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113E9-1079-9849-BF95-873016D0B1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FA9571-D217-7043-8CBD-D37B2B6F2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D8990-191F-694C-9D20-5EAF6B659A6E}" type="datetimeFigureOut">
              <a:rPr lang="en-US" smtClean="0"/>
              <a:t>1/16/19</a:t>
            </a:fld>
            <a:endParaRPr lang="en-US"/>
          </a:p>
        </p:txBody>
      </p:sp>
      <p:sp>
        <p:nvSpPr>
          <p:cNvPr id="5" name="Footer Placeholder 4">
            <a:extLst>
              <a:ext uri="{FF2B5EF4-FFF2-40B4-BE49-F238E27FC236}">
                <a16:creationId xmlns:a16="http://schemas.microsoft.com/office/drawing/2014/main" id="{5B4D70B7-F312-8B44-A366-05CF0338BE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5EA315-57BC-0146-914C-BA583EC7A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66C6F-E923-DD4E-ABD1-53B7EED2011A}" type="slidenum">
              <a:rPr lang="en-US" smtClean="0"/>
              <a:t>‹#›</a:t>
            </a:fld>
            <a:endParaRPr lang="en-US"/>
          </a:p>
        </p:txBody>
      </p:sp>
    </p:spTree>
    <p:extLst>
      <p:ext uri="{BB962C8B-B14F-4D97-AF65-F5344CB8AC3E}">
        <p14:creationId xmlns:p14="http://schemas.microsoft.com/office/powerpoint/2010/main" val="1547577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D04FF-8606-9748-A78C-DD5E89597D64}"/>
              </a:ext>
            </a:extLst>
          </p:cNvPr>
          <p:cNvSpPr>
            <a:spLocks noGrp="1"/>
          </p:cNvSpPr>
          <p:nvPr>
            <p:ph type="ctrTitle"/>
          </p:nvPr>
        </p:nvSpPr>
        <p:spPr/>
        <p:txBody>
          <a:bodyPr/>
          <a:lstStyle/>
          <a:p>
            <a:r>
              <a:rPr lang="en-US" dirty="0"/>
              <a:t>WECA Legislative Update</a:t>
            </a:r>
          </a:p>
        </p:txBody>
      </p:sp>
      <p:sp>
        <p:nvSpPr>
          <p:cNvPr id="3" name="Subtitle 2">
            <a:extLst>
              <a:ext uri="{FF2B5EF4-FFF2-40B4-BE49-F238E27FC236}">
                <a16:creationId xmlns:a16="http://schemas.microsoft.com/office/drawing/2014/main" id="{F9EF581E-25FF-DA42-8FC6-68D72D89CFAB}"/>
              </a:ext>
            </a:extLst>
          </p:cNvPr>
          <p:cNvSpPr>
            <a:spLocks noGrp="1"/>
          </p:cNvSpPr>
          <p:nvPr>
            <p:ph type="subTitle" idx="1"/>
          </p:nvPr>
        </p:nvSpPr>
        <p:spPr/>
        <p:txBody>
          <a:bodyPr/>
          <a:lstStyle/>
          <a:p>
            <a:r>
              <a:rPr lang="en-US" dirty="0"/>
              <a:t>January 2019</a:t>
            </a:r>
          </a:p>
        </p:txBody>
      </p:sp>
    </p:spTree>
    <p:extLst>
      <p:ext uri="{BB962C8B-B14F-4D97-AF65-F5344CB8AC3E}">
        <p14:creationId xmlns:p14="http://schemas.microsoft.com/office/powerpoint/2010/main" val="144351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369AD-6024-D746-9289-C8CAA12E1BC0}"/>
              </a:ext>
            </a:extLst>
          </p:cNvPr>
          <p:cNvSpPr>
            <a:spLocks noGrp="1"/>
          </p:cNvSpPr>
          <p:nvPr>
            <p:ph type="title"/>
          </p:nvPr>
        </p:nvSpPr>
        <p:spPr>
          <a:xfrm>
            <a:off x="838200" y="-139371"/>
            <a:ext cx="10515600" cy="1325563"/>
          </a:xfrm>
        </p:spPr>
        <p:txBody>
          <a:bodyPr>
            <a:normAutofit/>
          </a:bodyPr>
          <a:lstStyle/>
          <a:p>
            <a:r>
              <a:rPr lang="en-US" sz="4000" b="1" dirty="0"/>
              <a:t>AB 1914 Underground installations: excavations</a:t>
            </a:r>
          </a:p>
        </p:txBody>
      </p:sp>
      <p:sp>
        <p:nvSpPr>
          <p:cNvPr id="3" name="Text Placeholder 2">
            <a:extLst>
              <a:ext uri="{FF2B5EF4-FFF2-40B4-BE49-F238E27FC236}">
                <a16:creationId xmlns:a16="http://schemas.microsoft.com/office/drawing/2014/main" id="{E50DEB95-27D4-6549-B44B-CE1320CEEC9B}"/>
              </a:ext>
            </a:extLst>
          </p:cNvPr>
          <p:cNvSpPr>
            <a:spLocks noGrp="1"/>
          </p:cNvSpPr>
          <p:nvPr>
            <p:ph type="body" idx="1"/>
          </p:nvPr>
        </p:nvSpPr>
        <p:spPr>
          <a:xfrm>
            <a:off x="838200" y="1233816"/>
            <a:ext cx="9258300" cy="5128884"/>
          </a:xfrm>
        </p:spPr>
        <p:txBody>
          <a:bodyPr>
            <a:normAutofit fontScale="92500"/>
          </a:bodyPr>
          <a:lstStyle/>
          <a:p>
            <a:pPr marR="0" lvl="0">
              <a:lnSpc>
                <a:spcPct val="110000"/>
              </a:lnSpc>
            </a:pPr>
            <a:r>
              <a:rPr lang="en-US" sz="2600" dirty="0">
                <a:latin typeface="+mj-lt"/>
              </a:rPr>
              <a:t>Authorizes an excavator to use power-operated or boring equipment, as determined by the California Underground Facilities Safe Excavation Board beginning July 1, 2020, prior to determining the exact location of a subsurface facility, as specified.</a:t>
            </a:r>
          </a:p>
          <a:p>
            <a:pPr>
              <a:lnSpc>
                <a:spcPct val="110000"/>
              </a:lnSpc>
            </a:pPr>
            <a:r>
              <a:rPr lang="en-US" sz="2600" dirty="0">
                <a:latin typeface="+mj-lt"/>
              </a:rPr>
              <a:t>This bill requires the Board to adopt regulations to permit an excavator to use power-operated or boring equipment prior to determining the exact location of subsurface installations. The need for the bill is to address the use of hand tools under certain conditions in which the alternative is to use imprecise hand tools such as a pick shovel or digging bar.  The mechanical advantage of power equipment is that it eliminates a significant amount of human bending, lifting, twisting and thrusting of tools into soil, all of which are drivers of injury and fatigue.</a:t>
            </a:r>
          </a:p>
        </p:txBody>
      </p:sp>
    </p:spTree>
    <p:extLst>
      <p:ext uri="{BB962C8B-B14F-4D97-AF65-F5344CB8AC3E}">
        <p14:creationId xmlns:p14="http://schemas.microsoft.com/office/powerpoint/2010/main" val="1232496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F7E6C-2CD0-6F42-B79F-A06C401D8B2A}"/>
              </a:ext>
            </a:extLst>
          </p:cNvPr>
          <p:cNvSpPr>
            <a:spLocks noGrp="1"/>
          </p:cNvSpPr>
          <p:nvPr>
            <p:ph type="title"/>
          </p:nvPr>
        </p:nvSpPr>
        <p:spPr>
          <a:xfrm>
            <a:off x="838200" y="-107841"/>
            <a:ext cx="10515600" cy="1325563"/>
          </a:xfrm>
        </p:spPr>
        <p:txBody>
          <a:bodyPr>
            <a:normAutofit/>
          </a:bodyPr>
          <a:lstStyle/>
          <a:p>
            <a:pPr marR="0" rtl="0"/>
            <a:r>
              <a:rPr lang="en-US" sz="4000" b="1" dirty="0"/>
              <a:t>AB 2031 Prequalification</a:t>
            </a:r>
          </a:p>
        </p:txBody>
      </p:sp>
      <p:sp>
        <p:nvSpPr>
          <p:cNvPr id="3" name="Text Placeholder 2">
            <a:extLst>
              <a:ext uri="{FF2B5EF4-FFF2-40B4-BE49-F238E27FC236}">
                <a16:creationId xmlns:a16="http://schemas.microsoft.com/office/drawing/2014/main" id="{6587B722-FF88-E546-9274-F0D60BE74AD2}"/>
              </a:ext>
            </a:extLst>
          </p:cNvPr>
          <p:cNvSpPr>
            <a:spLocks noGrp="1"/>
          </p:cNvSpPr>
          <p:nvPr>
            <p:ph type="body" idx="1"/>
          </p:nvPr>
        </p:nvSpPr>
        <p:spPr/>
        <p:txBody>
          <a:bodyPr>
            <a:normAutofit/>
          </a:bodyPr>
          <a:lstStyle/>
          <a:p>
            <a:r>
              <a:rPr lang="en-US" sz="3200" dirty="0">
                <a:latin typeface="+mj-lt"/>
              </a:rPr>
              <a:t>School Project Bidding Requirements. Removes the January 1, 2019 sunset date on the requirement of general contractors and </a:t>
            </a:r>
            <a:r>
              <a:rPr lang="en-US" sz="3200" b="1" dirty="0">
                <a:latin typeface="+mj-lt"/>
              </a:rPr>
              <a:t>specified</a:t>
            </a:r>
            <a:r>
              <a:rPr lang="en-US" sz="3200" dirty="0">
                <a:latin typeface="+mj-lt"/>
              </a:rPr>
              <a:t> subcontractors (electrical, mechanical and plumbing contractor) to complete and submit prequalification information prior to bidding on school construction projects.</a:t>
            </a:r>
          </a:p>
        </p:txBody>
      </p:sp>
    </p:spTree>
    <p:extLst>
      <p:ext uri="{BB962C8B-B14F-4D97-AF65-F5344CB8AC3E}">
        <p14:creationId xmlns:p14="http://schemas.microsoft.com/office/powerpoint/2010/main" val="2040583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30B4A-0E61-7C47-92B3-7161CD3A78F9}"/>
              </a:ext>
            </a:extLst>
          </p:cNvPr>
          <p:cNvSpPr>
            <a:spLocks noGrp="1"/>
          </p:cNvSpPr>
          <p:nvPr>
            <p:ph type="title"/>
          </p:nvPr>
        </p:nvSpPr>
        <p:spPr>
          <a:xfrm>
            <a:off x="838200" y="-118351"/>
            <a:ext cx="10515600" cy="1325563"/>
          </a:xfrm>
        </p:spPr>
        <p:txBody>
          <a:bodyPr/>
          <a:lstStyle/>
          <a:p>
            <a:r>
              <a:rPr lang="en-US" sz="4000" b="1" dirty="0"/>
              <a:t>AB 2249 UPCCAA </a:t>
            </a:r>
          </a:p>
        </p:txBody>
      </p:sp>
      <p:sp>
        <p:nvSpPr>
          <p:cNvPr id="3" name="Text Placeholder 2">
            <a:extLst>
              <a:ext uri="{FF2B5EF4-FFF2-40B4-BE49-F238E27FC236}">
                <a16:creationId xmlns:a16="http://schemas.microsoft.com/office/drawing/2014/main" id="{92CD9E17-3D0B-B54B-846F-D5B4562CD927}"/>
              </a:ext>
            </a:extLst>
          </p:cNvPr>
          <p:cNvSpPr>
            <a:spLocks noGrp="1"/>
          </p:cNvSpPr>
          <p:nvPr>
            <p:ph type="body" idx="1"/>
          </p:nvPr>
        </p:nvSpPr>
        <p:spPr>
          <a:xfrm>
            <a:off x="838200" y="1355725"/>
            <a:ext cx="10515600" cy="4351338"/>
          </a:xfrm>
        </p:spPr>
        <p:txBody>
          <a:bodyPr>
            <a:normAutofit fontScale="92500"/>
          </a:bodyPr>
          <a:lstStyle/>
          <a:p>
            <a:pPr>
              <a:lnSpc>
                <a:spcPct val="110000"/>
              </a:lnSpc>
            </a:pPr>
            <a:r>
              <a:rPr lang="en-US" sz="3600" dirty="0">
                <a:latin typeface="+mj-lt"/>
              </a:rPr>
              <a:t>Increases project cost limits specified in the UPCCAA by:</a:t>
            </a:r>
          </a:p>
          <a:p>
            <a:pPr lvl="1">
              <a:lnSpc>
                <a:spcPct val="110000"/>
              </a:lnSpc>
            </a:pPr>
            <a:r>
              <a:rPr lang="en-US" sz="2800" dirty="0">
                <a:latin typeface="+mj-lt"/>
              </a:rPr>
              <a:t>Increasing the dollar amount of projects that may be performed by the employees of a public agency by force account, by negotiated contract, or by purchase order from $45,000 to $60,000;</a:t>
            </a:r>
          </a:p>
          <a:p>
            <a:pPr lvl="1">
              <a:lnSpc>
                <a:spcPct val="110000"/>
              </a:lnSpc>
            </a:pPr>
            <a:r>
              <a:rPr lang="en-US" sz="2800" dirty="0">
                <a:latin typeface="+mj-lt"/>
              </a:rPr>
              <a:t>Increasing the informal bidding threshold from $175,000 to $200,000; and,</a:t>
            </a:r>
          </a:p>
          <a:p>
            <a:pPr lvl="1">
              <a:lnSpc>
                <a:spcPct val="110000"/>
              </a:lnSpc>
            </a:pPr>
            <a:r>
              <a:rPr lang="en-US" sz="2800" dirty="0">
                <a:latin typeface="+mj-lt"/>
              </a:rPr>
              <a:t>Increasing the formal bidding threshold from $175,000 to $200,000.</a:t>
            </a:r>
          </a:p>
        </p:txBody>
      </p:sp>
    </p:spTree>
    <p:extLst>
      <p:ext uri="{BB962C8B-B14F-4D97-AF65-F5344CB8AC3E}">
        <p14:creationId xmlns:p14="http://schemas.microsoft.com/office/powerpoint/2010/main" val="1756593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8A216-4D41-074C-8063-58DA1E5753B0}"/>
              </a:ext>
            </a:extLst>
          </p:cNvPr>
          <p:cNvSpPr>
            <a:spLocks noGrp="1"/>
          </p:cNvSpPr>
          <p:nvPr>
            <p:ph type="title"/>
          </p:nvPr>
        </p:nvSpPr>
        <p:spPr>
          <a:xfrm>
            <a:off x="838200" y="-2737"/>
            <a:ext cx="10515600" cy="1325563"/>
          </a:xfrm>
        </p:spPr>
        <p:txBody>
          <a:bodyPr>
            <a:normAutofit/>
          </a:bodyPr>
          <a:lstStyle/>
          <a:p>
            <a:r>
              <a:rPr lang="en-US" sz="3600" b="1" dirty="0"/>
              <a:t>AB 3018 Skilled and Trained Workforce Requirements</a:t>
            </a:r>
          </a:p>
        </p:txBody>
      </p:sp>
      <p:sp>
        <p:nvSpPr>
          <p:cNvPr id="3" name="Text Placeholder 2">
            <a:extLst>
              <a:ext uri="{FF2B5EF4-FFF2-40B4-BE49-F238E27FC236}">
                <a16:creationId xmlns:a16="http://schemas.microsoft.com/office/drawing/2014/main" id="{006CAC6F-4E10-684B-8693-6826A1947D87}"/>
              </a:ext>
            </a:extLst>
          </p:cNvPr>
          <p:cNvSpPr>
            <a:spLocks noGrp="1"/>
          </p:cNvSpPr>
          <p:nvPr>
            <p:ph type="body" idx="1"/>
          </p:nvPr>
        </p:nvSpPr>
        <p:spPr>
          <a:xfrm>
            <a:off x="838200" y="1370450"/>
            <a:ext cx="10515600" cy="4852549"/>
          </a:xfrm>
        </p:spPr>
        <p:txBody>
          <a:bodyPr>
            <a:normAutofit lnSpcReduction="10000"/>
          </a:bodyPr>
          <a:lstStyle/>
          <a:p>
            <a:pPr>
              <a:lnSpc>
                <a:spcPct val="110000"/>
              </a:lnSpc>
            </a:pPr>
            <a:r>
              <a:rPr lang="en-US" sz="3200" dirty="0">
                <a:latin typeface="+mj-lt"/>
              </a:rPr>
              <a:t>Increases reporting requirements and penalties for noncompliance with existing provisions related to skilled and trained workforce requirements on state public works projects.</a:t>
            </a:r>
          </a:p>
          <a:p>
            <a:pPr lvl="1">
              <a:lnSpc>
                <a:spcPct val="110000"/>
              </a:lnSpc>
            </a:pPr>
            <a:r>
              <a:rPr lang="en-US" sz="2400" dirty="0">
                <a:latin typeface="+mj-lt"/>
              </a:rPr>
              <a:t>Requires public agency to forward CPRs to DLSE if Skilled and Trained Workforce not met,</a:t>
            </a:r>
          </a:p>
          <a:p>
            <a:pPr lvl="1">
              <a:lnSpc>
                <a:spcPct val="110000"/>
              </a:lnSpc>
            </a:pPr>
            <a:r>
              <a:rPr lang="en-US" sz="2400" dirty="0">
                <a:latin typeface="+mj-lt"/>
              </a:rPr>
              <a:t>Allows public agency to withhold 150% of progress payments</a:t>
            </a:r>
          </a:p>
          <a:p>
            <a:pPr lvl="1">
              <a:lnSpc>
                <a:spcPct val="110000"/>
              </a:lnSpc>
            </a:pPr>
            <a:r>
              <a:rPr lang="en-US" sz="2400" dirty="0">
                <a:latin typeface="+mj-lt"/>
              </a:rPr>
              <a:t>Authorizes penalty of $5,000 per month for first violation</a:t>
            </a:r>
          </a:p>
          <a:p>
            <a:pPr lvl="1">
              <a:lnSpc>
                <a:spcPct val="110000"/>
              </a:lnSpc>
            </a:pPr>
            <a:r>
              <a:rPr lang="en-US" sz="2400" dirty="0">
                <a:latin typeface="+mj-lt"/>
              </a:rPr>
              <a:t>Authorizes $10,000 per month for second violation in 3 years</a:t>
            </a:r>
          </a:p>
          <a:p>
            <a:pPr lvl="1">
              <a:lnSpc>
                <a:spcPct val="110000"/>
              </a:lnSpc>
            </a:pPr>
            <a:r>
              <a:rPr lang="en-US" sz="2400" dirty="0">
                <a:latin typeface="+mj-lt"/>
              </a:rPr>
              <a:t>Debars contractor who violates</a:t>
            </a:r>
          </a:p>
        </p:txBody>
      </p:sp>
    </p:spTree>
    <p:extLst>
      <p:ext uri="{BB962C8B-B14F-4D97-AF65-F5344CB8AC3E}">
        <p14:creationId xmlns:p14="http://schemas.microsoft.com/office/powerpoint/2010/main" val="975480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B9933-1ABE-C441-BD61-EE985AE6F03D}"/>
              </a:ext>
            </a:extLst>
          </p:cNvPr>
          <p:cNvSpPr>
            <a:spLocks noGrp="1"/>
          </p:cNvSpPr>
          <p:nvPr>
            <p:ph type="title"/>
          </p:nvPr>
        </p:nvSpPr>
        <p:spPr>
          <a:xfrm>
            <a:off x="838200" y="-117475"/>
            <a:ext cx="10515600" cy="1325563"/>
          </a:xfrm>
        </p:spPr>
        <p:txBody>
          <a:bodyPr/>
          <a:lstStyle/>
          <a:p>
            <a:pPr marR="0"/>
            <a:r>
              <a:rPr lang="en-US" sz="4000" b="1" dirty="0"/>
              <a:t>AB 3231 Certified Payroll Records</a:t>
            </a:r>
          </a:p>
        </p:txBody>
      </p:sp>
      <p:sp>
        <p:nvSpPr>
          <p:cNvPr id="3" name="Text Placeholder 2">
            <a:extLst>
              <a:ext uri="{FF2B5EF4-FFF2-40B4-BE49-F238E27FC236}">
                <a16:creationId xmlns:a16="http://schemas.microsoft.com/office/drawing/2014/main" id="{618D09A3-C94C-484A-8E31-50D66B872593}"/>
              </a:ext>
            </a:extLst>
          </p:cNvPr>
          <p:cNvSpPr>
            <a:spLocks noGrp="1"/>
          </p:cNvSpPr>
          <p:nvPr>
            <p:ph type="body" idx="1"/>
          </p:nvPr>
        </p:nvSpPr>
        <p:spPr/>
        <p:txBody>
          <a:bodyPr>
            <a:normAutofit/>
          </a:bodyPr>
          <a:lstStyle/>
          <a:p>
            <a:pPr marR="0" lvl="0" rtl="0"/>
            <a:r>
              <a:rPr lang="en-US" sz="3600" dirty="0">
                <a:latin typeface="+mj-lt"/>
              </a:rPr>
              <a:t>Authorizes a joint labor- management committee to bring an action against an employer who fails to provide payroll records as required by state law.</a:t>
            </a:r>
          </a:p>
        </p:txBody>
      </p:sp>
    </p:spTree>
    <p:extLst>
      <p:ext uri="{BB962C8B-B14F-4D97-AF65-F5344CB8AC3E}">
        <p14:creationId xmlns:p14="http://schemas.microsoft.com/office/powerpoint/2010/main" val="1993049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6FB7D-532D-614C-B43F-E22EB1BB4241}"/>
              </a:ext>
            </a:extLst>
          </p:cNvPr>
          <p:cNvSpPr>
            <a:spLocks noGrp="1"/>
          </p:cNvSpPr>
          <p:nvPr>
            <p:ph type="title"/>
          </p:nvPr>
        </p:nvSpPr>
        <p:spPr>
          <a:xfrm>
            <a:off x="914400" y="2747962"/>
            <a:ext cx="10363200" cy="1362075"/>
          </a:xfrm>
        </p:spPr>
        <p:txBody>
          <a:bodyPr/>
          <a:lstStyle/>
          <a:p>
            <a:r>
              <a:rPr lang="en-US" dirty="0"/>
              <a:t>Sexual Harassment</a:t>
            </a:r>
          </a:p>
        </p:txBody>
      </p:sp>
    </p:spTree>
    <p:extLst>
      <p:ext uri="{BB962C8B-B14F-4D97-AF65-F5344CB8AC3E}">
        <p14:creationId xmlns:p14="http://schemas.microsoft.com/office/powerpoint/2010/main" val="1465517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46A3-162D-0F43-9248-015C978A8916}"/>
              </a:ext>
            </a:extLst>
          </p:cNvPr>
          <p:cNvSpPr>
            <a:spLocks noGrp="1"/>
          </p:cNvSpPr>
          <p:nvPr>
            <p:ph type="title"/>
          </p:nvPr>
        </p:nvSpPr>
        <p:spPr/>
        <p:txBody>
          <a:bodyPr>
            <a:normAutofit/>
          </a:bodyPr>
          <a:lstStyle/>
          <a:p>
            <a:r>
              <a:rPr lang="en-US" dirty="0"/>
              <a:t>SB 1300 Sexual Harassment Omnibus Bill</a:t>
            </a:r>
          </a:p>
        </p:txBody>
      </p:sp>
      <p:sp>
        <p:nvSpPr>
          <p:cNvPr id="3" name="Content Placeholder 2">
            <a:extLst>
              <a:ext uri="{FF2B5EF4-FFF2-40B4-BE49-F238E27FC236}">
                <a16:creationId xmlns:a16="http://schemas.microsoft.com/office/drawing/2014/main" id="{CAAD2574-EDA6-0E46-9EDE-12D5084C7250}"/>
              </a:ext>
            </a:extLst>
          </p:cNvPr>
          <p:cNvSpPr>
            <a:spLocks noGrp="1"/>
          </p:cNvSpPr>
          <p:nvPr>
            <p:ph idx="1"/>
          </p:nvPr>
        </p:nvSpPr>
        <p:spPr>
          <a:xfrm>
            <a:off x="609599" y="1358901"/>
            <a:ext cx="10350137" cy="4927599"/>
          </a:xfrm>
        </p:spPr>
        <p:txBody>
          <a:bodyPr>
            <a:normAutofit/>
          </a:bodyPr>
          <a:lstStyle/>
          <a:p>
            <a:r>
              <a:rPr lang="en-US" dirty="0"/>
              <a:t>Prohibits an employer from requiring an employee to sign (in specified circumstances) a: </a:t>
            </a:r>
          </a:p>
          <a:p>
            <a:pPr lvl="1"/>
            <a:r>
              <a:rPr lang="en-US" dirty="0"/>
              <a:t>Release of FEHA claims or rights, or  </a:t>
            </a:r>
          </a:p>
          <a:p>
            <a:pPr lvl="1"/>
            <a:r>
              <a:rPr lang="en-US" dirty="0"/>
              <a:t>Document prohibiting disclosure of information about unlawful acts in the workplace </a:t>
            </a:r>
          </a:p>
          <a:p>
            <a:r>
              <a:rPr lang="en-US" dirty="0"/>
              <a:t>Prohibits a prevailing defendant from being awarded attorney’s fees and costs unless the court finds the action was frivolous, unreasonable, or groundless when brought or that the plaintiff continued to litigate after it clearly became so </a:t>
            </a:r>
          </a:p>
          <a:p>
            <a:r>
              <a:rPr lang="en-US" dirty="0"/>
              <a:t>Expands an employer’s potential liability under the FEHA for acts of nonemployees to all harassment </a:t>
            </a:r>
          </a:p>
          <a:p>
            <a:endParaRPr lang="en-US" dirty="0"/>
          </a:p>
        </p:txBody>
      </p:sp>
    </p:spTree>
    <p:extLst>
      <p:ext uri="{BB962C8B-B14F-4D97-AF65-F5344CB8AC3E}">
        <p14:creationId xmlns:p14="http://schemas.microsoft.com/office/powerpoint/2010/main" val="1591468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EC7-B738-F847-93A8-AF2B7F14AE33}"/>
              </a:ext>
            </a:extLst>
          </p:cNvPr>
          <p:cNvSpPr>
            <a:spLocks noGrp="1"/>
          </p:cNvSpPr>
          <p:nvPr>
            <p:ph type="title"/>
          </p:nvPr>
        </p:nvSpPr>
        <p:spPr>
          <a:xfrm>
            <a:off x="838200" y="-180975"/>
            <a:ext cx="10515600" cy="1325563"/>
          </a:xfrm>
        </p:spPr>
        <p:txBody>
          <a:bodyPr>
            <a:normAutofit/>
          </a:bodyPr>
          <a:lstStyle/>
          <a:p>
            <a:r>
              <a:rPr lang="en-US" sz="4000" b="1" dirty="0"/>
              <a:t>SB 1343 Sexual Harassment Prevention Training</a:t>
            </a:r>
          </a:p>
        </p:txBody>
      </p:sp>
      <p:sp>
        <p:nvSpPr>
          <p:cNvPr id="3" name="Text Placeholder 2">
            <a:extLst>
              <a:ext uri="{FF2B5EF4-FFF2-40B4-BE49-F238E27FC236}">
                <a16:creationId xmlns:a16="http://schemas.microsoft.com/office/drawing/2014/main" id="{95A4E5AF-9ADE-5D4F-AA4B-1F3F78E3B2D8}"/>
              </a:ext>
            </a:extLst>
          </p:cNvPr>
          <p:cNvSpPr>
            <a:spLocks noGrp="1"/>
          </p:cNvSpPr>
          <p:nvPr>
            <p:ph type="body" idx="1"/>
          </p:nvPr>
        </p:nvSpPr>
        <p:spPr>
          <a:xfrm>
            <a:off x="838200" y="1495425"/>
            <a:ext cx="9613900" cy="4351338"/>
          </a:xfrm>
        </p:spPr>
        <p:txBody>
          <a:bodyPr>
            <a:normAutofit/>
          </a:bodyPr>
          <a:lstStyle/>
          <a:p>
            <a:pPr marR="0" lvl="0" rtl="0"/>
            <a:r>
              <a:rPr lang="en-US" sz="2800" dirty="0">
                <a:latin typeface="+mj-lt"/>
              </a:rPr>
              <a:t>Requires employers with 5 or more employees to provide 2 hours of sexual harassment prevention training to all supervisory employees, and at least 1 hour of sexual harassment prevention training to all nonsupervisory employees by January 1, 2020. Requires </a:t>
            </a:r>
          </a:p>
          <a:p>
            <a:pPr marR="0" lvl="0" rtl="0"/>
            <a:r>
              <a:rPr lang="en-US" sz="2800" dirty="0">
                <a:latin typeface="+mj-lt"/>
              </a:rPr>
              <a:t>DFEH to develop online training courses that employers can utilize to satisfy these requirements. </a:t>
            </a:r>
          </a:p>
          <a:p>
            <a:pPr marR="0" lvl="0" rtl="0"/>
            <a:r>
              <a:rPr lang="en-US" sz="2800" dirty="0">
                <a:latin typeface="+mj-lt"/>
              </a:rPr>
              <a:t>Currently, only businesses with 50 or more employees must provide sexual-harassment-prevention training to supervisory employees.</a:t>
            </a:r>
          </a:p>
        </p:txBody>
      </p:sp>
    </p:spTree>
    <p:extLst>
      <p:ext uri="{BB962C8B-B14F-4D97-AF65-F5344CB8AC3E}">
        <p14:creationId xmlns:p14="http://schemas.microsoft.com/office/powerpoint/2010/main" val="2480342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A5F4-8761-3246-AFB0-E453B26B9D6F}"/>
              </a:ext>
            </a:extLst>
          </p:cNvPr>
          <p:cNvSpPr>
            <a:spLocks noGrp="1"/>
          </p:cNvSpPr>
          <p:nvPr>
            <p:ph type="title"/>
          </p:nvPr>
        </p:nvSpPr>
        <p:spPr>
          <a:xfrm>
            <a:off x="838200" y="148148"/>
            <a:ext cx="10515600" cy="1325563"/>
          </a:xfrm>
        </p:spPr>
        <p:txBody>
          <a:bodyPr>
            <a:normAutofit/>
          </a:bodyPr>
          <a:lstStyle/>
          <a:p>
            <a:r>
              <a:rPr lang="en-US" sz="4000" b="1" dirty="0"/>
              <a:t>SB 820 Settlement of Harassment Claims</a:t>
            </a:r>
          </a:p>
        </p:txBody>
      </p:sp>
      <p:sp>
        <p:nvSpPr>
          <p:cNvPr id="3" name="Content Placeholder 2">
            <a:extLst>
              <a:ext uri="{FF2B5EF4-FFF2-40B4-BE49-F238E27FC236}">
                <a16:creationId xmlns:a16="http://schemas.microsoft.com/office/drawing/2014/main" id="{46C16173-DCA9-BE40-8EA0-BEDAC8392C54}"/>
              </a:ext>
            </a:extLst>
          </p:cNvPr>
          <p:cNvSpPr>
            <a:spLocks noGrp="1"/>
          </p:cNvSpPr>
          <p:nvPr>
            <p:ph idx="1"/>
          </p:nvPr>
        </p:nvSpPr>
        <p:spPr>
          <a:xfrm>
            <a:off x="609600" y="1308101"/>
            <a:ext cx="10147300" cy="5079999"/>
          </a:xfrm>
        </p:spPr>
        <p:txBody>
          <a:bodyPr>
            <a:normAutofit/>
          </a:bodyPr>
          <a:lstStyle/>
          <a:p>
            <a:r>
              <a:rPr lang="en-US" dirty="0"/>
              <a:t>SB 820 prohibits provisions in settlement agreements preventing disclosure of factual information pertaining to claims of sexual assault, sexual harassment, gender discrimination or related retaliation that have been filed in court or before an administrative agency.  </a:t>
            </a:r>
          </a:p>
          <a:p>
            <a:r>
              <a:rPr lang="en-US" dirty="0"/>
              <a:t>Does not prohibit a provision that prevents parties from disclosing amount of settlement. </a:t>
            </a:r>
          </a:p>
          <a:p>
            <a:r>
              <a:rPr lang="en-US" dirty="0"/>
              <a:t>Allows a plaintiff to request provisions in settlement agreements that shield their identity. </a:t>
            </a:r>
          </a:p>
          <a:p>
            <a:endParaRPr lang="en-US" dirty="0"/>
          </a:p>
        </p:txBody>
      </p:sp>
    </p:spTree>
    <p:extLst>
      <p:ext uri="{BB962C8B-B14F-4D97-AF65-F5344CB8AC3E}">
        <p14:creationId xmlns:p14="http://schemas.microsoft.com/office/powerpoint/2010/main" val="3399322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6DAB9-2A4E-1840-9DF0-E649E7389C40}"/>
              </a:ext>
            </a:extLst>
          </p:cNvPr>
          <p:cNvSpPr>
            <a:spLocks noGrp="1"/>
          </p:cNvSpPr>
          <p:nvPr>
            <p:ph type="title"/>
          </p:nvPr>
        </p:nvSpPr>
        <p:spPr/>
        <p:txBody>
          <a:bodyPr>
            <a:normAutofit/>
          </a:bodyPr>
          <a:lstStyle/>
          <a:p>
            <a:r>
              <a:rPr lang="en-US" sz="4400" dirty="0"/>
              <a:t>AB 1619 Sexual Assault Statute of Limitations</a:t>
            </a:r>
          </a:p>
        </p:txBody>
      </p:sp>
      <p:sp>
        <p:nvSpPr>
          <p:cNvPr id="3" name="Content Placeholder 2">
            <a:extLst>
              <a:ext uri="{FF2B5EF4-FFF2-40B4-BE49-F238E27FC236}">
                <a16:creationId xmlns:a16="http://schemas.microsoft.com/office/drawing/2014/main" id="{E8C219CD-C9A2-FD4A-8608-35612AD77CE7}"/>
              </a:ext>
            </a:extLst>
          </p:cNvPr>
          <p:cNvSpPr>
            <a:spLocks noGrp="1"/>
          </p:cNvSpPr>
          <p:nvPr>
            <p:ph idx="1"/>
          </p:nvPr>
        </p:nvSpPr>
        <p:spPr/>
        <p:txBody>
          <a:bodyPr>
            <a:normAutofit/>
          </a:bodyPr>
          <a:lstStyle/>
          <a:p>
            <a:r>
              <a:rPr lang="en-US" dirty="0"/>
              <a:t>AB 1619 greatly enlarges the statute of limitations for filing a civil action for damages for sexual assault to: </a:t>
            </a:r>
          </a:p>
          <a:p>
            <a:pPr lvl="1"/>
            <a:r>
              <a:rPr lang="en-US" dirty="0"/>
              <a:t>10 years after the alleged assault or  </a:t>
            </a:r>
          </a:p>
          <a:p>
            <a:pPr lvl="1"/>
            <a:r>
              <a:rPr lang="en-US" dirty="0"/>
              <a:t>3 years after the plaintiff discovered injury as a result of the assault, whichever is later.   </a:t>
            </a:r>
          </a:p>
          <a:p>
            <a:endParaRPr lang="en-US" dirty="0"/>
          </a:p>
        </p:txBody>
      </p:sp>
    </p:spTree>
    <p:extLst>
      <p:ext uri="{BB962C8B-B14F-4D97-AF65-F5344CB8AC3E}">
        <p14:creationId xmlns:p14="http://schemas.microsoft.com/office/powerpoint/2010/main" val="229977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2FDDF-61A6-C442-9770-F6D5A9B75547}"/>
              </a:ext>
            </a:extLst>
          </p:cNvPr>
          <p:cNvSpPr>
            <a:spLocks noGrp="1"/>
          </p:cNvSpPr>
          <p:nvPr>
            <p:ph type="title"/>
          </p:nvPr>
        </p:nvSpPr>
        <p:spPr/>
        <p:txBody>
          <a:bodyPr>
            <a:normAutofit/>
          </a:bodyPr>
          <a:lstStyle/>
          <a:p>
            <a:pPr marR="0" rtl="0"/>
            <a:r>
              <a:rPr lang="en-US" dirty="0"/>
              <a:t>New Legislation</a:t>
            </a:r>
          </a:p>
        </p:txBody>
      </p:sp>
      <p:sp>
        <p:nvSpPr>
          <p:cNvPr id="4" name="Text Placeholder 3">
            <a:extLst>
              <a:ext uri="{FF2B5EF4-FFF2-40B4-BE49-F238E27FC236}">
                <a16:creationId xmlns:a16="http://schemas.microsoft.com/office/drawing/2014/main" id="{CED56C4B-6354-9543-BA84-04E0F393119C}"/>
              </a:ext>
            </a:extLst>
          </p:cNvPr>
          <p:cNvSpPr>
            <a:spLocks noGrp="1"/>
          </p:cNvSpPr>
          <p:nvPr>
            <p:ph idx="1"/>
          </p:nvPr>
        </p:nvSpPr>
        <p:spPr/>
        <p:txBody>
          <a:bodyPr>
            <a:noAutofit/>
          </a:bodyPr>
          <a:lstStyle/>
          <a:p>
            <a:r>
              <a:rPr lang="en-US" sz="4800" b="0" i="0" u="none" strike="noStrike" baseline="0" dirty="0">
                <a:solidFill>
                  <a:schemeClr val="tx1"/>
                </a:solidFill>
                <a:latin typeface="+mj-lt"/>
              </a:rPr>
              <a:t>A whopping 684 measures were introduced in the Senate in 2018, while 1,531 were introduced in the Assembly this year.</a:t>
            </a:r>
          </a:p>
          <a:p>
            <a:r>
              <a:rPr lang="en-US" sz="4800" dirty="0">
                <a:latin typeface="+mj-lt"/>
              </a:rPr>
              <a:t>Over his career, Brown signed nearly 20,000 bills, including 1,016 this year</a:t>
            </a:r>
            <a:endParaRPr lang="en-US" sz="4800" dirty="0">
              <a:solidFill>
                <a:schemeClr val="tx1"/>
              </a:solidFill>
              <a:latin typeface="+mj-lt"/>
            </a:endParaRPr>
          </a:p>
        </p:txBody>
      </p:sp>
    </p:spTree>
    <p:extLst>
      <p:ext uri="{BB962C8B-B14F-4D97-AF65-F5344CB8AC3E}">
        <p14:creationId xmlns:p14="http://schemas.microsoft.com/office/powerpoint/2010/main" val="2721523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5CE0-5104-E04B-94D7-21C02B502BB8}"/>
              </a:ext>
            </a:extLst>
          </p:cNvPr>
          <p:cNvSpPr>
            <a:spLocks noGrp="1"/>
          </p:cNvSpPr>
          <p:nvPr>
            <p:ph type="title"/>
          </p:nvPr>
        </p:nvSpPr>
        <p:spPr>
          <a:xfrm>
            <a:off x="838200" y="-142875"/>
            <a:ext cx="10515600" cy="1325563"/>
          </a:xfrm>
        </p:spPr>
        <p:txBody>
          <a:bodyPr>
            <a:normAutofit/>
          </a:bodyPr>
          <a:lstStyle/>
          <a:p>
            <a:r>
              <a:rPr lang="en-US" sz="4000" b="1" dirty="0"/>
              <a:t>AB 1976 Lactation Accommodation</a:t>
            </a:r>
          </a:p>
        </p:txBody>
      </p:sp>
      <p:sp>
        <p:nvSpPr>
          <p:cNvPr id="3" name="Text Placeholder 2">
            <a:extLst>
              <a:ext uri="{FF2B5EF4-FFF2-40B4-BE49-F238E27FC236}">
                <a16:creationId xmlns:a16="http://schemas.microsoft.com/office/drawing/2014/main" id="{F80348AF-DEC9-744A-8901-56C17B6FFEBA}"/>
              </a:ext>
            </a:extLst>
          </p:cNvPr>
          <p:cNvSpPr>
            <a:spLocks noGrp="1"/>
          </p:cNvSpPr>
          <p:nvPr>
            <p:ph type="body" idx="1"/>
          </p:nvPr>
        </p:nvSpPr>
        <p:spPr/>
        <p:txBody>
          <a:bodyPr>
            <a:normAutofit/>
          </a:bodyPr>
          <a:lstStyle/>
          <a:p>
            <a:r>
              <a:rPr lang="en-US" sz="2800" dirty="0">
                <a:latin typeface="+mj-lt"/>
              </a:rPr>
              <a:t>Among other things, this bill will make California's lactation-accommodation law consistent with federal law on the requirement that a lactation space can't be a bathroom. </a:t>
            </a:r>
          </a:p>
          <a:p>
            <a:r>
              <a:rPr lang="en-US" sz="2800" dirty="0">
                <a:latin typeface="+mj-lt"/>
              </a:rPr>
              <a:t>Provides for temporary lactation locations that meet certain conditions. </a:t>
            </a:r>
          </a:p>
          <a:p>
            <a:r>
              <a:rPr lang="en-US" sz="2800" dirty="0">
                <a:latin typeface="+mj-lt"/>
              </a:rPr>
              <a:t>Allows an employer to request a hardship exemption under certain conditions. </a:t>
            </a:r>
          </a:p>
        </p:txBody>
      </p:sp>
    </p:spTree>
    <p:extLst>
      <p:ext uri="{BB962C8B-B14F-4D97-AF65-F5344CB8AC3E}">
        <p14:creationId xmlns:p14="http://schemas.microsoft.com/office/powerpoint/2010/main" val="2395571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3408D-E522-0F43-A0C6-19408E4CE81D}"/>
              </a:ext>
            </a:extLst>
          </p:cNvPr>
          <p:cNvSpPr>
            <a:spLocks noGrp="1"/>
          </p:cNvSpPr>
          <p:nvPr>
            <p:ph type="title"/>
          </p:nvPr>
        </p:nvSpPr>
        <p:spPr>
          <a:xfrm>
            <a:off x="1064684" y="2747962"/>
            <a:ext cx="10363200" cy="1362075"/>
          </a:xfrm>
        </p:spPr>
        <p:txBody>
          <a:bodyPr/>
          <a:lstStyle/>
          <a:p>
            <a:r>
              <a:rPr lang="en-US" dirty="0" err="1"/>
              <a:t>Misc</a:t>
            </a:r>
            <a:r>
              <a:rPr lang="en-US" dirty="0"/>
              <a:t> Measures</a:t>
            </a:r>
          </a:p>
        </p:txBody>
      </p:sp>
    </p:spTree>
    <p:extLst>
      <p:ext uri="{BB962C8B-B14F-4D97-AF65-F5344CB8AC3E}">
        <p14:creationId xmlns:p14="http://schemas.microsoft.com/office/powerpoint/2010/main" val="2776465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FBB33-F98A-9343-BD14-A3212DCDDE9D}"/>
              </a:ext>
            </a:extLst>
          </p:cNvPr>
          <p:cNvSpPr>
            <a:spLocks noGrp="1"/>
          </p:cNvSpPr>
          <p:nvPr>
            <p:ph type="title"/>
          </p:nvPr>
        </p:nvSpPr>
        <p:spPr>
          <a:xfrm>
            <a:off x="838200" y="-155575"/>
            <a:ext cx="10515600" cy="1325563"/>
          </a:xfrm>
        </p:spPr>
        <p:txBody>
          <a:bodyPr/>
          <a:lstStyle/>
          <a:p>
            <a:pPr marR="0"/>
            <a:r>
              <a:rPr lang="en-US" sz="4000" b="1" dirty="0"/>
              <a:t>SB 1352 Payroll records</a:t>
            </a:r>
          </a:p>
        </p:txBody>
      </p:sp>
      <p:sp>
        <p:nvSpPr>
          <p:cNvPr id="3" name="Text Placeholder 2">
            <a:extLst>
              <a:ext uri="{FF2B5EF4-FFF2-40B4-BE49-F238E27FC236}">
                <a16:creationId xmlns:a16="http://schemas.microsoft.com/office/drawing/2014/main" id="{7DE49C50-065F-6B4A-9D66-49AEC0968DFA}"/>
              </a:ext>
            </a:extLst>
          </p:cNvPr>
          <p:cNvSpPr>
            <a:spLocks noGrp="1"/>
          </p:cNvSpPr>
          <p:nvPr>
            <p:ph type="body" idx="1"/>
          </p:nvPr>
        </p:nvSpPr>
        <p:spPr>
          <a:xfrm>
            <a:off x="838200" y="1520825"/>
            <a:ext cx="10515600" cy="4351338"/>
          </a:xfrm>
        </p:spPr>
        <p:txBody>
          <a:bodyPr>
            <a:normAutofit/>
          </a:bodyPr>
          <a:lstStyle/>
          <a:p>
            <a:r>
              <a:rPr lang="en-US" dirty="0"/>
              <a:t>Existing law already requires that employees have a right to inspect or copy their payroll records and that they must be allowed to do so within 21 days of such a request.  </a:t>
            </a:r>
          </a:p>
          <a:p>
            <a:pPr marR="0" lvl="0"/>
            <a:r>
              <a:rPr lang="en-US" dirty="0"/>
              <a:t>SB 1352 provides that when an employee asserts his or her right to inspect and copy payroll records, the employer is required to make the copies. </a:t>
            </a:r>
          </a:p>
        </p:txBody>
      </p:sp>
    </p:spTree>
    <p:extLst>
      <p:ext uri="{BB962C8B-B14F-4D97-AF65-F5344CB8AC3E}">
        <p14:creationId xmlns:p14="http://schemas.microsoft.com/office/powerpoint/2010/main" val="1428687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5226-5539-E644-8182-BC2F6AE19FF4}"/>
              </a:ext>
            </a:extLst>
          </p:cNvPr>
          <p:cNvSpPr>
            <a:spLocks noGrp="1"/>
          </p:cNvSpPr>
          <p:nvPr>
            <p:ph type="title"/>
          </p:nvPr>
        </p:nvSpPr>
        <p:spPr/>
        <p:txBody>
          <a:bodyPr/>
          <a:lstStyle/>
          <a:p>
            <a:r>
              <a:rPr lang="en-US" dirty="0"/>
              <a:t>Poster Updates</a:t>
            </a:r>
          </a:p>
        </p:txBody>
      </p:sp>
      <p:sp>
        <p:nvSpPr>
          <p:cNvPr id="3" name="Content Placeholder 2">
            <a:extLst>
              <a:ext uri="{FF2B5EF4-FFF2-40B4-BE49-F238E27FC236}">
                <a16:creationId xmlns:a16="http://schemas.microsoft.com/office/drawing/2014/main" id="{D5E74E46-19FA-2C46-9E67-66A49AEA11F3}"/>
              </a:ext>
            </a:extLst>
          </p:cNvPr>
          <p:cNvSpPr>
            <a:spLocks noGrp="1"/>
          </p:cNvSpPr>
          <p:nvPr>
            <p:ph idx="1"/>
          </p:nvPr>
        </p:nvSpPr>
        <p:spPr/>
        <p:txBody>
          <a:bodyPr>
            <a:normAutofit/>
          </a:bodyPr>
          <a:lstStyle/>
          <a:p>
            <a:r>
              <a:rPr lang="en-US" dirty="0"/>
              <a:t>Notice to Employees:  EDD – UI, SDI, PFL (DE 1857A), 7/3/18 </a:t>
            </a:r>
          </a:p>
          <a:p>
            <a:r>
              <a:rPr lang="en-US" dirty="0"/>
              <a:t>Poster Change:  </a:t>
            </a:r>
            <a:r>
              <a:rPr lang="en-US" i="1" dirty="0"/>
              <a:t>California Law Prohibits Workplace Discrimination and Harassment </a:t>
            </a:r>
            <a:r>
              <a:rPr lang="en-US" dirty="0"/>
              <a:t>(DFEH-EO7P) 6/30/18 </a:t>
            </a:r>
          </a:p>
          <a:p>
            <a:r>
              <a:rPr lang="en-US" dirty="0"/>
              <a:t>For your Benefit:  California’s Programs for the Unemployed (DE 2320), 4/1/2018 </a:t>
            </a:r>
          </a:p>
          <a:p>
            <a:r>
              <a:rPr lang="en-US" dirty="0"/>
              <a:t>California Paid Family Leave (DE 2511), 1/1/18 </a:t>
            </a:r>
          </a:p>
          <a:p>
            <a:r>
              <a:rPr lang="en-US" dirty="0"/>
              <a:t>Minimum Wage increases 1/1/19: </a:t>
            </a:r>
          </a:p>
          <a:p>
            <a:pPr lvl="1"/>
            <a:r>
              <a:rPr lang="en-US" dirty="0"/>
              <a:t>$11/</a:t>
            </a:r>
            <a:r>
              <a:rPr lang="en-US" dirty="0" err="1"/>
              <a:t>hr</a:t>
            </a:r>
            <a:r>
              <a:rPr lang="en-US" dirty="0"/>
              <a:t> for employers with 25 or fewer employees </a:t>
            </a:r>
          </a:p>
          <a:p>
            <a:pPr lvl="1"/>
            <a:r>
              <a:rPr lang="en-US" dirty="0"/>
              <a:t>$12/</a:t>
            </a:r>
            <a:r>
              <a:rPr lang="en-US" dirty="0" err="1"/>
              <a:t>hr</a:t>
            </a:r>
            <a:r>
              <a:rPr lang="en-US" dirty="0"/>
              <a:t> for employers with more than 25 employees  </a:t>
            </a:r>
          </a:p>
          <a:p>
            <a:endParaRPr lang="en-US" dirty="0"/>
          </a:p>
        </p:txBody>
      </p:sp>
    </p:spTree>
    <p:extLst>
      <p:ext uri="{BB962C8B-B14F-4D97-AF65-F5344CB8AC3E}">
        <p14:creationId xmlns:p14="http://schemas.microsoft.com/office/powerpoint/2010/main" val="1815127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03652-3123-1F47-95BE-032AC3EAA9BA}"/>
              </a:ext>
            </a:extLst>
          </p:cNvPr>
          <p:cNvSpPr>
            <a:spLocks noGrp="1"/>
          </p:cNvSpPr>
          <p:nvPr>
            <p:ph type="title"/>
          </p:nvPr>
        </p:nvSpPr>
        <p:spPr/>
        <p:txBody>
          <a:bodyPr/>
          <a:lstStyle/>
          <a:p>
            <a:r>
              <a:rPr lang="en-US" dirty="0"/>
              <a:t>National Origin Regulations ( 7/1/18)</a:t>
            </a:r>
          </a:p>
        </p:txBody>
      </p:sp>
      <p:sp>
        <p:nvSpPr>
          <p:cNvPr id="3" name="Content Placeholder 2">
            <a:extLst>
              <a:ext uri="{FF2B5EF4-FFF2-40B4-BE49-F238E27FC236}">
                <a16:creationId xmlns:a16="http://schemas.microsoft.com/office/drawing/2014/main" id="{CA81327E-80A5-C947-B1AB-CB4A56E94C6D}"/>
              </a:ext>
            </a:extLst>
          </p:cNvPr>
          <p:cNvSpPr>
            <a:spLocks noGrp="1"/>
          </p:cNvSpPr>
          <p:nvPr>
            <p:ph idx="1"/>
          </p:nvPr>
        </p:nvSpPr>
        <p:spPr>
          <a:xfrm>
            <a:off x="609600" y="1600201"/>
            <a:ext cx="10414000" cy="4508499"/>
          </a:xfrm>
        </p:spPr>
        <p:txBody>
          <a:bodyPr>
            <a:normAutofit fontScale="92500" lnSpcReduction="20000"/>
          </a:bodyPr>
          <a:lstStyle/>
          <a:p>
            <a:r>
              <a:rPr lang="en-US" dirty="0"/>
              <a:t>New regulations prohibit recruiting based on national origin. </a:t>
            </a:r>
          </a:p>
          <a:p>
            <a:r>
              <a:rPr lang="en-US" dirty="0"/>
              <a:t>“National Origin” is broadly defined and includes national origin of the person’s spouse or those with whom the individual is associated. </a:t>
            </a:r>
          </a:p>
          <a:p>
            <a:r>
              <a:rPr lang="en-US" dirty="0"/>
              <a:t>Can’t consider accents when making employment decisions unless accent materially interferes with the individual’s ability to perform job duties. </a:t>
            </a:r>
          </a:p>
          <a:p>
            <a:r>
              <a:rPr lang="en-US" dirty="0"/>
              <a:t>English proficiency/height and weight requirements must be justified by business necessity. </a:t>
            </a:r>
          </a:p>
          <a:p>
            <a:r>
              <a:rPr lang="en-US" dirty="0"/>
              <a:t>Prohibit employers from discriminating against applicants because they trained or were educated outside the USA. </a:t>
            </a:r>
          </a:p>
          <a:p>
            <a:r>
              <a:rPr lang="en-US" dirty="0"/>
              <a:t>Apply regardless of immigration status of applicant or employee. </a:t>
            </a:r>
          </a:p>
          <a:p>
            <a:pPr lvl="1"/>
            <a:r>
              <a:rPr lang="en-US" dirty="0"/>
              <a:t>Can’t ask about immigration status or discriminate based on immigration status (except to comply with federal law). </a:t>
            </a:r>
          </a:p>
          <a:p>
            <a:endParaRPr lang="en-US" dirty="0"/>
          </a:p>
        </p:txBody>
      </p:sp>
    </p:spTree>
    <p:extLst>
      <p:ext uri="{BB962C8B-B14F-4D97-AF65-F5344CB8AC3E}">
        <p14:creationId xmlns:p14="http://schemas.microsoft.com/office/powerpoint/2010/main" val="2809081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45971-1C43-C048-B1C8-4ADEE43533CD}"/>
              </a:ext>
            </a:extLst>
          </p:cNvPr>
          <p:cNvSpPr>
            <a:spLocks noGrp="1"/>
          </p:cNvSpPr>
          <p:nvPr>
            <p:ph type="title"/>
          </p:nvPr>
        </p:nvSpPr>
        <p:spPr/>
        <p:txBody>
          <a:bodyPr/>
          <a:lstStyle/>
          <a:p>
            <a:r>
              <a:rPr lang="en-US" dirty="0"/>
              <a:t>Emergency Cal/OSHA Regulations</a:t>
            </a:r>
          </a:p>
        </p:txBody>
      </p:sp>
      <p:sp>
        <p:nvSpPr>
          <p:cNvPr id="3" name="Content Placeholder 2">
            <a:extLst>
              <a:ext uri="{FF2B5EF4-FFF2-40B4-BE49-F238E27FC236}">
                <a16:creationId xmlns:a16="http://schemas.microsoft.com/office/drawing/2014/main" id="{C503DF73-B2BD-0B42-9461-3593F03FA211}"/>
              </a:ext>
            </a:extLst>
          </p:cNvPr>
          <p:cNvSpPr>
            <a:spLocks noGrp="1"/>
          </p:cNvSpPr>
          <p:nvPr>
            <p:ph idx="1"/>
          </p:nvPr>
        </p:nvSpPr>
        <p:spPr>
          <a:xfrm>
            <a:off x="609600" y="1371601"/>
            <a:ext cx="9321800" cy="4952999"/>
          </a:xfrm>
        </p:spPr>
        <p:txBody>
          <a:bodyPr>
            <a:normAutofit/>
          </a:bodyPr>
          <a:lstStyle/>
          <a:p>
            <a:r>
              <a:rPr lang="en-US" dirty="0"/>
              <a:t>Employers must submit online the Form 300A by December 31, 2018: </a:t>
            </a:r>
          </a:p>
          <a:p>
            <a:pPr lvl="1"/>
            <a:r>
              <a:rPr lang="en-US" dirty="0"/>
              <a:t>All employers with 250 or more employees, unless specifically exempted   </a:t>
            </a:r>
          </a:p>
          <a:p>
            <a:pPr lvl="1"/>
            <a:r>
              <a:rPr lang="en-US" dirty="0"/>
              <a:t>Employers with 20 to 249 employees in the specific industries listed in the emergency regulations (includes construction, agriculture, manufacturing, stores, nursing facilities). </a:t>
            </a:r>
          </a:p>
          <a:p>
            <a:r>
              <a:rPr lang="en-US" dirty="0"/>
              <a:t>Current law provides “Your employees, former employees, their personal representatives, and their authorized employee representatives have the right to access the injury and illness records required by this article, with some limitations.”  (8 CCR § 14300.35 )</a:t>
            </a:r>
          </a:p>
          <a:p>
            <a:endParaRPr lang="en-US" dirty="0"/>
          </a:p>
        </p:txBody>
      </p:sp>
    </p:spTree>
    <p:extLst>
      <p:ext uri="{BB962C8B-B14F-4D97-AF65-F5344CB8AC3E}">
        <p14:creationId xmlns:p14="http://schemas.microsoft.com/office/powerpoint/2010/main" val="3631570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1DA3-AB45-0540-B6D7-36B287081BCF}"/>
              </a:ext>
            </a:extLst>
          </p:cNvPr>
          <p:cNvSpPr>
            <a:spLocks noGrp="1"/>
          </p:cNvSpPr>
          <p:nvPr>
            <p:ph type="title"/>
          </p:nvPr>
        </p:nvSpPr>
        <p:spPr/>
        <p:txBody>
          <a:bodyPr>
            <a:noAutofit/>
          </a:bodyPr>
          <a:lstStyle/>
          <a:p>
            <a:r>
              <a:rPr lang="en-US" sz="4000" dirty="0"/>
              <a:t>OSHA Advice Re:  Air Quality Affected by Smoke</a:t>
            </a:r>
          </a:p>
        </p:txBody>
      </p:sp>
      <p:sp>
        <p:nvSpPr>
          <p:cNvPr id="3" name="Content Placeholder 2">
            <a:extLst>
              <a:ext uri="{FF2B5EF4-FFF2-40B4-BE49-F238E27FC236}">
                <a16:creationId xmlns:a16="http://schemas.microsoft.com/office/drawing/2014/main" id="{F89A89C0-0587-D943-BD7E-25D59A8726A7}"/>
              </a:ext>
            </a:extLst>
          </p:cNvPr>
          <p:cNvSpPr>
            <a:spLocks noGrp="1"/>
          </p:cNvSpPr>
          <p:nvPr>
            <p:ph idx="1"/>
          </p:nvPr>
        </p:nvSpPr>
        <p:spPr/>
        <p:txBody>
          <a:bodyPr>
            <a:normAutofit/>
          </a:bodyPr>
          <a:lstStyle/>
          <a:p>
            <a:r>
              <a:rPr lang="en-US" dirty="0"/>
              <a:t>According to Cal/OSHA </a:t>
            </a:r>
          </a:p>
          <a:p>
            <a:pPr lvl="1"/>
            <a:r>
              <a:rPr lang="en-US" dirty="0"/>
              <a:t>When employees are working outdoors where the air is affected by wildfire smoke, employers are required by Cal/OSHA's standards on Control of Harmful Exposure to Employees and Respiratory Protection to determine if the outdoor air is a ‘harmful exposure’ to employees. </a:t>
            </a:r>
          </a:p>
          <a:p>
            <a:pPr lvl="1"/>
            <a:r>
              <a:rPr lang="en-US" dirty="0"/>
              <a:t>Exposure is harmful when the pollution or contaminants in the air cause (or are likely to cause) injury, illness, disease, impairment or loss of function. </a:t>
            </a:r>
          </a:p>
          <a:p>
            <a:endParaRPr lang="en-US" dirty="0"/>
          </a:p>
        </p:txBody>
      </p:sp>
    </p:spTree>
    <p:extLst>
      <p:ext uri="{BB962C8B-B14F-4D97-AF65-F5344CB8AC3E}">
        <p14:creationId xmlns:p14="http://schemas.microsoft.com/office/powerpoint/2010/main" val="1958903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A7989-63E8-2645-A8E6-343AD10BBE04}"/>
              </a:ext>
            </a:extLst>
          </p:cNvPr>
          <p:cNvSpPr>
            <a:spLocks noGrp="1"/>
          </p:cNvSpPr>
          <p:nvPr>
            <p:ph type="title"/>
          </p:nvPr>
        </p:nvSpPr>
        <p:spPr/>
        <p:txBody>
          <a:bodyPr>
            <a:noAutofit/>
          </a:bodyPr>
          <a:lstStyle/>
          <a:p>
            <a:r>
              <a:rPr lang="en-US" sz="4400" dirty="0"/>
              <a:t>Protect Workers if the Outside Air is Harmful</a:t>
            </a:r>
          </a:p>
        </p:txBody>
      </p:sp>
      <p:sp>
        <p:nvSpPr>
          <p:cNvPr id="3" name="Content Placeholder 2">
            <a:extLst>
              <a:ext uri="{FF2B5EF4-FFF2-40B4-BE49-F238E27FC236}">
                <a16:creationId xmlns:a16="http://schemas.microsoft.com/office/drawing/2014/main" id="{55F9AAB8-47EC-3D42-8884-1518A7052A37}"/>
              </a:ext>
            </a:extLst>
          </p:cNvPr>
          <p:cNvSpPr>
            <a:spLocks noGrp="1"/>
          </p:cNvSpPr>
          <p:nvPr>
            <p:ph idx="1"/>
          </p:nvPr>
        </p:nvSpPr>
        <p:spPr>
          <a:xfrm>
            <a:off x="609600" y="1333501"/>
            <a:ext cx="9880600" cy="4965699"/>
          </a:xfrm>
        </p:spPr>
        <p:txBody>
          <a:bodyPr>
            <a:normAutofit/>
          </a:bodyPr>
          <a:lstStyle/>
          <a:p>
            <a:r>
              <a:rPr lang="en-US" dirty="0"/>
              <a:t>When exposure to wildfire smoke is considered harmful, employers are required by Cal/OSHA's Control of Harmful Exposure standard to take the following measures to protect workers: </a:t>
            </a:r>
          </a:p>
          <a:p>
            <a:pPr lvl="1"/>
            <a:r>
              <a:rPr lang="en-US" dirty="0"/>
              <a:t>Implement </a:t>
            </a:r>
            <a:r>
              <a:rPr lang="en-US" b="1" dirty="0"/>
              <a:t>feasible modifications </a:t>
            </a:r>
            <a:r>
              <a:rPr lang="en-US" dirty="0"/>
              <a:t>to the workplace to reduce exposure. Examples include providing enclosed structures or vehicles for employees to work in, where the air is filtered. </a:t>
            </a:r>
          </a:p>
          <a:p>
            <a:pPr lvl="1"/>
            <a:r>
              <a:rPr lang="en-US" dirty="0"/>
              <a:t>Implement </a:t>
            </a:r>
            <a:r>
              <a:rPr lang="en-US" b="1" dirty="0"/>
              <a:t>practicable changes </a:t>
            </a:r>
            <a:r>
              <a:rPr lang="en-US" dirty="0"/>
              <a:t>to work procedures or schedules. Examples include changing the location where employees work or reducing the amount of time they work outdoors. </a:t>
            </a:r>
          </a:p>
          <a:p>
            <a:pPr lvl="1"/>
            <a:r>
              <a:rPr lang="en-US" dirty="0"/>
              <a:t>Provide proper </a:t>
            </a:r>
            <a:r>
              <a:rPr lang="en-US" b="1" dirty="0"/>
              <a:t>respiratory protection equipment</a:t>
            </a:r>
            <a:r>
              <a:rPr lang="en-US" dirty="0"/>
              <a:t>, such as disposable filtering face piece respirators (dust masks) if the previous measures are not feasible or do not prevent harmful exposures.  </a:t>
            </a:r>
          </a:p>
          <a:p>
            <a:endParaRPr lang="en-US" dirty="0"/>
          </a:p>
        </p:txBody>
      </p:sp>
    </p:spTree>
    <p:extLst>
      <p:ext uri="{BB962C8B-B14F-4D97-AF65-F5344CB8AC3E}">
        <p14:creationId xmlns:p14="http://schemas.microsoft.com/office/powerpoint/2010/main" val="3455554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946B4-BC11-204B-A0CA-C930119DF038}"/>
              </a:ext>
            </a:extLst>
          </p:cNvPr>
          <p:cNvSpPr>
            <a:spLocks noGrp="1"/>
          </p:cNvSpPr>
          <p:nvPr>
            <p:ph type="title"/>
          </p:nvPr>
        </p:nvSpPr>
        <p:spPr>
          <a:xfrm>
            <a:off x="914400" y="3429000"/>
            <a:ext cx="10363200" cy="1362075"/>
          </a:xfrm>
        </p:spPr>
        <p:txBody>
          <a:bodyPr>
            <a:normAutofit fontScale="90000"/>
          </a:bodyPr>
          <a:lstStyle/>
          <a:p>
            <a:r>
              <a:rPr lang="en-US" dirty="0"/>
              <a:t>Independent Contractor </a:t>
            </a:r>
            <a:br>
              <a:rPr lang="en-US" dirty="0"/>
            </a:br>
            <a:r>
              <a:rPr lang="en-US" dirty="0"/>
              <a:t>Classification</a:t>
            </a:r>
            <a:br>
              <a:rPr lang="en-US" dirty="0"/>
            </a:br>
            <a:endParaRPr lang="en-US" dirty="0"/>
          </a:p>
        </p:txBody>
      </p:sp>
    </p:spTree>
    <p:extLst>
      <p:ext uri="{BB962C8B-B14F-4D97-AF65-F5344CB8AC3E}">
        <p14:creationId xmlns:p14="http://schemas.microsoft.com/office/powerpoint/2010/main" val="3802225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6BB91-AED7-C24E-AA28-737B3D916098}"/>
              </a:ext>
            </a:extLst>
          </p:cNvPr>
          <p:cNvSpPr>
            <a:spLocks noGrp="1"/>
          </p:cNvSpPr>
          <p:nvPr>
            <p:ph type="title"/>
          </p:nvPr>
        </p:nvSpPr>
        <p:spPr/>
        <p:txBody>
          <a:bodyPr/>
          <a:lstStyle/>
          <a:p>
            <a:r>
              <a:rPr lang="en-US" dirty="0"/>
              <a:t>Dynamex and the ABC Test</a:t>
            </a:r>
          </a:p>
        </p:txBody>
      </p:sp>
      <p:sp>
        <p:nvSpPr>
          <p:cNvPr id="3" name="Content Placeholder 2">
            <a:extLst>
              <a:ext uri="{FF2B5EF4-FFF2-40B4-BE49-F238E27FC236}">
                <a16:creationId xmlns:a16="http://schemas.microsoft.com/office/drawing/2014/main" id="{BBB06937-155A-314D-A3FF-9C83F698047A}"/>
              </a:ext>
            </a:extLst>
          </p:cNvPr>
          <p:cNvSpPr>
            <a:spLocks noGrp="1"/>
          </p:cNvSpPr>
          <p:nvPr>
            <p:ph idx="1"/>
          </p:nvPr>
        </p:nvSpPr>
        <p:spPr>
          <a:xfrm>
            <a:off x="609600" y="1320801"/>
            <a:ext cx="10579100" cy="4737099"/>
          </a:xfrm>
        </p:spPr>
        <p:txBody>
          <a:bodyPr>
            <a:normAutofit/>
          </a:bodyPr>
          <a:lstStyle/>
          <a:p>
            <a:pPr marL="0" indent="0">
              <a:buNone/>
            </a:pPr>
            <a:r>
              <a:rPr lang="en-US" dirty="0"/>
              <a:t>A worker may be classified as an independent contractor if: </a:t>
            </a:r>
          </a:p>
          <a:p>
            <a:pPr marL="514350" indent="-514350">
              <a:buFont typeface="+mj-lt"/>
              <a:buAutoNum type="alphaUcPeriod"/>
            </a:pPr>
            <a:r>
              <a:rPr lang="en-US" dirty="0"/>
              <a:t>The worker is free from the control and direction of the hirer in connection with the performance of the work, both under the contract for the performance of such work and in fact; </a:t>
            </a:r>
          </a:p>
          <a:p>
            <a:pPr marL="514350" indent="-514350">
              <a:buFont typeface="+mj-lt"/>
              <a:buAutoNum type="alphaUcPeriod"/>
            </a:pPr>
            <a:r>
              <a:rPr lang="en-US" dirty="0"/>
              <a:t>The worker performs work that is outside the usual course of the hiring entity’s business; and </a:t>
            </a:r>
          </a:p>
          <a:p>
            <a:pPr marL="514350" indent="-514350">
              <a:buFont typeface="+mj-lt"/>
              <a:buAutoNum type="alphaUcPeriod"/>
            </a:pPr>
            <a:r>
              <a:rPr lang="en-US" dirty="0"/>
              <a:t>The worker is customarily engaged in an independently established trade, occupation, or business of the same nature as the work performed for the hiring entity. </a:t>
            </a:r>
          </a:p>
          <a:p>
            <a:endParaRPr lang="en-US" dirty="0"/>
          </a:p>
        </p:txBody>
      </p:sp>
    </p:spTree>
    <p:extLst>
      <p:ext uri="{BB962C8B-B14F-4D97-AF65-F5344CB8AC3E}">
        <p14:creationId xmlns:p14="http://schemas.microsoft.com/office/powerpoint/2010/main" val="385615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BBBC-F069-484E-9FDB-237B7069125D}"/>
              </a:ext>
            </a:extLst>
          </p:cNvPr>
          <p:cNvSpPr>
            <a:spLocks noGrp="1"/>
          </p:cNvSpPr>
          <p:nvPr>
            <p:ph type="title"/>
          </p:nvPr>
        </p:nvSpPr>
        <p:spPr/>
        <p:txBody>
          <a:bodyPr/>
          <a:lstStyle/>
          <a:p>
            <a:r>
              <a:rPr lang="en-US" dirty="0"/>
              <a:t>What We’ll Cover</a:t>
            </a:r>
          </a:p>
        </p:txBody>
      </p:sp>
      <p:sp>
        <p:nvSpPr>
          <p:cNvPr id="3" name="Content Placeholder 2">
            <a:extLst>
              <a:ext uri="{FF2B5EF4-FFF2-40B4-BE49-F238E27FC236}">
                <a16:creationId xmlns:a16="http://schemas.microsoft.com/office/drawing/2014/main" id="{E1A8A90F-E361-7A49-B8D7-57859A32F6AB}"/>
              </a:ext>
            </a:extLst>
          </p:cNvPr>
          <p:cNvSpPr>
            <a:spLocks noGrp="1"/>
          </p:cNvSpPr>
          <p:nvPr>
            <p:ph idx="1"/>
          </p:nvPr>
        </p:nvSpPr>
        <p:spPr/>
        <p:txBody>
          <a:bodyPr/>
          <a:lstStyle/>
          <a:p>
            <a:r>
              <a:rPr lang="en-US" dirty="0"/>
              <a:t>General Construction</a:t>
            </a:r>
          </a:p>
          <a:p>
            <a:r>
              <a:rPr lang="en-US" dirty="0"/>
              <a:t>Sexual Harassment</a:t>
            </a:r>
          </a:p>
          <a:p>
            <a:r>
              <a:rPr lang="en-US" dirty="0"/>
              <a:t>General Business</a:t>
            </a:r>
          </a:p>
          <a:p>
            <a:r>
              <a:rPr lang="en-US" dirty="0"/>
              <a:t>Independent Contractor Status</a:t>
            </a:r>
          </a:p>
          <a:p>
            <a:r>
              <a:rPr lang="en-US" dirty="0"/>
              <a:t>Emerging Trends in California</a:t>
            </a:r>
          </a:p>
        </p:txBody>
      </p:sp>
    </p:spTree>
    <p:extLst>
      <p:ext uri="{BB962C8B-B14F-4D97-AF65-F5344CB8AC3E}">
        <p14:creationId xmlns:p14="http://schemas.microsoft.com/office/powerpoint/2010/main" val="1951195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8FDF0-2F4B-EA4D-AB49-15598F344F07}"/>
              </a:ext>
            </a:extLst>
          </p:cNvPr>
          <p:cNvSpPr>
            <a:spLocks noGrp="1"/>
          </p:cNvSpPr>
          <p:nvPr>
            <p:ph type="title"/>
          </p:nvPr>
        </p:nvSpPr>
        <p:spPr/>
        <p:txBody>
          <a:bodyPr/>
          <a:lstStyle/>
          <a:p>
            <a:r>
              <a:rPr lang="en-US" dirty="0"/>
              <a:t>Misclassification: 1099 vs Employee</a:t>
            </a:r>
          </a:p>
        </p:txBody>
      </p:sp>
      <p:sp>
        <p:nvSpPr>
          <p:cNvPr id="3" name="Content Placeholder 2">
            <a:extLst>
              <a:ext uri="{FF2B5EF4-FFF2-40B4-BE49-F238E27FC236}">
                <a16:creationId xmlns:a16="http://schemas.microsoft.com/office/drawing/2014/main" id="{5CD2CA15-4AD0-9049-BFAC-4681A5B5F0E0}"/>
              </a:ext>
            </a:extLst>
          </p:cNvPr>
          <p:cNvSpPr>
            <a:spLocks noGrp="1"/>
          </p:cNvSpPr>
          <p:nvPr>
            <p:ph idx="1"/>
          </p:nvPr>
        </p:nvSpPr>
        <p:spPr>
          <a:xfrm>
            <a:off x="609600" y="1600201"/>
            <a:ext cx="9982200" cy="4525963"/>
          </a:xfrm>
        </p:spPr>
        <p:txBody>
          <a:bodyPr>
            <a:normAutofit/>
          </a:bodyPr>
          <a:lstStyle/>
          <a:p>
            <a:r>
              <a:rPr lang="en-US" dirty="0"/>
              <a:t>Pay fines between $5,000 and $15,000 per violation, in addition to any other fines allowed by law   </a:t>
            </a:r>
          </a:p>
          <a:p>
            <a:pPr lvl="1"/>
            <a:r>
              <a:rPr lang="en-US" b="1" dirty="0"/>
              <a:t>If employer is engaged in a pattern or practice of violating this law, the fines are increased to between $10,000 and $25,000 per violation </a:t>
            </a:r>
            <a:endParaRPr lang="en-US" dirty="0"/>
          </a:p>
          <a:p>
            <a:r>
              <a:rPr lang="en-US" dirty="0"/>
              <a:t>Post notice of its violation in a prominent location on its website for 1 year </a:t>
            </a:r>
          </a:p>
          <a:p>
            <a:pPr lvl="1"/>
            <a:r>
              <a:rPr lang="en-US" b="1" dirty="0"/>
              <a:t>Employer that doesn’t have a website, must post notice of violation in each location where the violation occurred, in a prominent area accessible to all employees and the public </a:t>
            </a:r>
            <a:endParaRPr lang="en-US" dirty="0"/>
          </a:p>
          <a:p>
            <a:endParaRPr lang="en-US" dirty="0"/>
          </a:p>
        </p:txBody>
      </p:sp>
    </p:spTree>
    <p:extLst>
      <p:ext uri="{BB962C8B-B14F-4D97-AF65-F5344CB8AC3E}">
        <p14:creationId xmlns:p14="http://schemas.microsoft.com/office/powerpoint/2010/main" val="2593177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1296-155D-104A-A495-7E913E6A9279}"/>
              </a:ext>
            </a:extLst>
          </p:cNvPr>
          <p:cNvSpPr>
            <a:spLocks noGrp="1"/>
          </p:cNvSpPr>
          <p:nvPr>
            <p:ph type="title"/>
          </p:nvPr>
        </p:nvSpPr>
        <p:spPr/>
        <p:txBody>
          <a:bodyPr/>
          <a:lstStyle/>
          <a:p>
            <a:r>
              <a:rPr lang="en-US" dirty="0"/>
              <a:t>Misclassification: 1099 vs Employee</a:t>
            </a:r>
          </a:p>
        </p:txBody>
      </p:sp>
      <p:sp>
        <p:nvSpPr>
          <p:cNvPr id="3" name="Content Placeholder 2">
            <a:extLst>
              <a:ext uri="{FF2B5EF4-FFF2-40B4-BE49-F238E27FC236}">
                <a16:creationId xmlns:a16="http://schemas.microsoft.com/office/drawing/2014/main" id="{401F0F1C-876A-C247-8DD3-0D4B1E93DFE8}"/>
              </a:ext>
            </a:extLst>
          </p:cNvPr>
          <p:cNvSpPr>
            <a:spLocks noGrp="1"/>
          </p:cNvSpPr>
          <p:nvPr>
            <p:ph idx="1"/>
          </p:nvPr>
        </p:nvSpPr>
        <p:spPr>
          <a:xfrm>
            <a:off x="609600" y="1600201"/>
            <a:ext cx="9931400" cy="4525963"/>
          </a:xfrm>
        </p:spPr>
        <p:txBody>
          <a:bodyPr>
            <a:normAutofit/>
          </a:bodyPr>
          <a:lstStyle/>
          <a:p>
            <a:r>
              <a:rPr lang="en-US" dirty="0"/>
              <a:t>$50 for each Form W-2 the employer failed to file for classifying workers as an IC </a:t>
            </a:r>
          </a:p>
          <a:p>
            <a:r>
              <a:rPr lang="en-US" dirty="0"/>
              <a:t>For failing to withhold income taxes, employer faces penalties of 1.5% of the wages, plus 40% of the FICA taxes that were not withheld from the employee and 100% of the matching FICA taxes the employer should have paid </a:t>
            </a:r>
          </a:p>
          <a:p>
            <a:pPr lvl="1"/>
            <a:r>
              <a:rPr lang="en-US" b="1" dirty="0"/>
              <a:t>Interest is also accrued on these penalties daily from the date they should have been deposited </a:t>
            </a:r>
            <a:endParaRPr lang="en-US" dirty="0"/>
          </a:p>
          <a:p>
            <a:endParaRPr lang="en-US" dirty="0"/>
          </a:p>
        </p:txBody>
      </p:sp>
    </p:spTree>
    <p:extLst>
      <p:ext uri="{BB962C8B-B14F-4D97-AF65-F5344CB8AC3E}">
        <p14:creationId xmlns:p14="http://schemas.microsoft.com/office/powerpoint/2010/main" val="559165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211C4-27F7-1443-92C1-4BBFB1956C7B}"/>
              </a:ext>
            </a:extLst>
          </p:cNvPr>
          <p:cNvSpPr>
            <a:spLocks noGrp="1"/>
          </p:cNvSpPr>
          <p:nvPr>
            <p:ph type="title"/>
          </p:nvPr>
        </p:nvSpPr>
        <p:spPr/>
        <p:txBody>
          <a:bodyPr/>
          <a:lstStyle/>
          <a:p>
            <a:r>
              <a:rPr lang="en-US" dirty="0"/>
              <a:t>Calculating Overtime Correctly</a:t>
            </a:r>
          </a:p>
        </p:txBody>
      </p:sp>
      <p:sp>
        <p:nvSpPr>
          <p:cNvPr id="3" name="Content Placeholder 2">
            <a:extLst>
              <a:ext uri="{FF2B5EF4-FFF2-40B4-BE49-F238E27FC236}">
                <a16:creationId xmlns:a16="http://schemas.microsoft.com/office/drawing/2014/main" id="{7A52DC12-403E-6141-9594-80E7B24811F7}"/>
              </a:ext>
            </a:extLst>
          </p:cNvPr>
          <p:cNvSpPr>
            <a:spLocks noGrp="1"/>
          </p:cNvSpPr>
          <p:nvPr>
            <p:ph idx="1"/>
          </p:nvPr>
        </p:nvSpPr>
        <p:spPr>
          <a:xfrm>
            <a:off x="431800" y="1422401"/>
            <a:ext cx="10426700" cy="4749799"/>
          </a:xfrm>
        </p:spPr>
        <p:txBody>
          <a:bodyPr>
            <a:normAutofit/>
          </a:bodyPr>
          <a:lstStyle/>
          <a:p>
            <a:r>
              <a:rPr lang="en-US" dirty="0"/>
              <a:t>Calculating regular rate of pay (includes a flat sum)  </a:t>
            </a:r>
          </a:p>
          <a:p>
            <a:pPr lvl="1"/>
            <a:r>
              <a:rPr lang="en-US" dirty="0"/>
              <a:t>Divisor for calculating per-hour value of a bonus should be the number of non-overtime hours actually worked during the pay period  </a:t>
            </a:r>
          </a:p>
          <a:p>
            <a:r>
              <a:rPr lang="en-US" dirty="0"/>
              <a:t>Divisor should not include OT hours worked </a:t>
            </a:r>
          </a:p>
          <a:p>
            <a:pPr lvl="1"/>
            <a:r>
              <a:rPr lang="en-US" dirty="0"/>
              <a:t>Would result in a lower regular rate of pay (and thus overtime pay) for employee  </a:t>
            </a:r>
          </a:p>
          <a:p>
            <a:pPr marL="0" indent="0">
              <a:buNone/>
            </a:pPr>
            <a:r>
              <a:rPr lang="en-US" i="1" dirty="0"/>
              <a:t>Alvarado v. Dart Container Corp. of California, </a:t>
            </a:r>
          </a:p>
          <a:p>
            <a:pPr marL="0" indent="0">
              <a:buNone/>
            </a:pPr>
            <a:r>
              <a:rPr lang="en-US" i="1" dirty="0"/>
              <a:t>(2/5/18)  </a:t>
            </a:r>
          </a:p>
          <a:p>
            <a:endParaRPr lang="en-US" dirty="0"/>
          </a:p>
        </p:txBody>
      </p:sp>
    </p:spTree>
    <p:extLst>
      <p:ext uri="{BB962C8B-B14F-4D97-AF65-F5344CB8AC3E}">
        <p14:creationId xmlns:p14="http://schemas.microsoft.com/office/powerpoint/2010/main" val="3674035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B396F-3744-694C-A25C-6C52580BC9FB}"/>
              </a:ext>
            </a:extLst>
          </p:cNvPr>
          <p:cNvSpPr>
            <a:spLocks noGrp="1"/>
          </p:cNvSpPr>
          <p:nvPr>
            <p:ph type="title"/>
          </p:nvPr>
        </p:nvSpPr>
        <p:spPr/>
        <p:txBody>
          <a:bodyPr/>
          <a:lstStyle/>
          <a:p>
            <a:r>
              <a:rPr lang="en-US" dirty="0"/>
              <a:t>What Does the Regular Rate Include? </a:t>
            </a:r>
          </a:p>
        </p:txBody>
      </p:sp>
      <p:sp>
        <p:nvSpPr>
          <p:cNvPr id="3" name="Content Placeholder 2">
            <a:extLst>
              <a:ext uri="{FF2B5EF4-FFF2-40B4-BE49-F238E27FC236}">
                <a16:creationId xmlns:a16="http://schemas.microsoft.com/office/drawing/2014/main" id="{15E0B917-7865-C448-867A-710E3C192F8A}"/>
              </a:ext>
            </a:extLst>
          </p:cNvPr>
          <p:cNvSpPr>
            <a:spLocks noGrp="1"/>
          </p:cNvSpPr>
          <p:nvPr>
            <p:ph idx="1"/>
          </p:nvPr>
        </p:nvSpPr>
        <p:spPr>
          <a:xfrm>
            <a:off x="609600" y="1600201"/>
            <a:ext cx="10579100" cy="4525963"/>
          </a:xfrm>
        </p:spPr>
        <p:txBody>
          <a:bodyPr>
            <a:normAutofit/>
          </a:bodyPr>
          <a:lstStyle/>
          <a:p>
            <a:r>
              <a:rPr lang="en-US" dirty="0"/>
              <a:t>Calculating the regular rate includes all items of remuneration paid to non-exempt employees, except for those items that are specifically excludable.  </a:t>
            </a:r>
          </a:p>
          <a:p>
            <a:r>
              <a:rPr lang="en-US" dirty="0"/>
              <a:t>Includes almost all payments, including non-discretionary bonuses: </a:t>
            </a:r>
          </a:p>
          <a:p>
            <a:pPr lvl="1"/>
            <a:r>
              <a:rPr lang="en-US" dirty="0"/>
              <a:t>Attendance bonus for working unpopular shifts </a:t>
            </a:r>
          </a:p>
          <a:p>
            <a:pPr lvl="1"/>
            <a:r>
              <a:rPr lang="en-US" dirty="0"/>
              <a:t>Attendance bonus for no sick days </a:t>
            </a:r>
          </a:p>
          <a:p>
            <a:pPr lvl="1"/>
            <a:r>
              <a:rPr lang="en-US" dirty="0"/>
              <a:t>Safety bonus for no safety violations or injuries </a:t>
            </a:r>
          </a:p>
          <a:p>
            <a:pPr lvl="1"/>
            <a:r>
              <a:rPr lang="en-US" dirty="0"/>
              <a:t>Flat rate bonus for hitting goals (e.g. loan officers) </a:t>
            </a:r>
          </a:p>
          <a:p>
            <a:pPr lvl="1"/>
            <a:r>
              <a:rPr lang="en-US" dirty="0"/>
              <a:t>Court limited its decision to flat-sum bonuses and not typical production or piece rate bonuses  </a:t>
            </a:r>
          </a:p>
          <a:p>
            <a:endParaRPr lang="en-US" dirty="0"/>
          </a:p>
        </p:txBody>
      </p:sp>
    </p:spTree>
    <p:extLst>
      <p:ext uri="{BB962C8B-B14F-4D97-AF65-F5344CB8AC3E}">
        <p14:creationId xmlns:p14="http://schemas.microsoft.com/office/powerpoint/2010/main" val="843549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FBAA-F1FD-F146-996A-83E8346453AB}"/>
              </a:ext>
            </a:extLst>
          </p:cNvPr>
          <p:cNvSpPr>
            <a:spLocks noGrp="1"/>
          </p:cNvSpPr>
          <p:nvPr>
            <p:ph type="title"/>
          </p:nvPr>
        </p:nvSpPr>
        <p:spPr/>
        <p:txBody>
          <a:bodyPr>
            <a:noAutofit/>
          </a:bodyPr>
          <a:lstStyle/>
          <a:p>
            <a:r>
              <a:rPr lang="en-US" sz="4400" dirty="0"/>
              <a:t>Steps for Regular Rate Calculations After </a:t>
            </a:r>
            <a:r>
              <a:rPr lang="en-US" sz="4400" i="1" dirty="0"/>
              <a:t>DART</a:t>
            </a:r>
          </a:p>
        </p:txBody>
      </p:sp>
      <p:sp>
        <p:nvSpPr>
          <p:cNvPr id="3" name="Content Placeholder 2">
            <a:extLst>
              <a:ext uri="{FF2B5EF4-FFF2-40B4-BE49-F238E27FC236}">
                <a16:creationId xmlns:a16="http://schemas.microsoft.com/office/drawing/2014/main" id="{4D634907-7F6B-1148-A710-AB5FBB7AE93E}"/>
              </a:ext>
            </a:extLst>
          </p:cNvPr>
          <p:cNvSpPr>
            <a:spLocks noGrp="1"/>
          </p:cNvSpPr>
          <p:nvPr>
            <p:ph idx="1"/>
          </p:nvPr>
        </p:nvSpPr>
        <p:spPr/>
        <p:txBody>
          <a:bodyPr>
            <a:normAutofit/>
          </a:bodyPr>
          <a:lstStyle/>
          <a:p>
            <a:pPr marL="514350" indent="-514350">
              <a:buFont typeface="+mj-lt"/>
              <a:buAutoNum type="arabicPeriod"/>
            </a:pPr>
            <a:r>
              <a:rPr lang="en-US" dirty="0"/>
              <a:t>Review Wage Payments – determine if bonuses are “discretionary” or “nondiscretionary”  </a:t>
            </a:r>
          </a:p>
          <a:p>
            <a:pPr marL="514350" indent="-514350">
              <a:buFont typeface="+mj-lt"/>
              <a:buAutoNum type="arabicPeriod"/>
            </a:pPr>
            <a:r>
              <a:rPr lang="en-US" dirty="0"/>
              <a:t>If non-discretionary evaluate whether the bonus constitutes a “flat-sum” bonus (or some other bonus) </a:t>
            </a:r>
          </a:p>
          <a:p>
            <a:pPr marL="514350" indent="-514350">
              <a:buFont typeface="+mj-lt"/>
              <a:buAutoNum type="arabicPeriod"/>
            </a:pPr>
            <a:r>
              <a:rPr lang="en-US" dirty="0"/>
              <a:t>Flat sum bonus calculation will require dividing total compensation by non-OT hours worked  </a:t>
            </a:r>
          </a:p>
          <a:p>
            <a:pPr marL="514350" indent="-514350">
              <a:buFont typeface="+mj-lt"/>
              <a:buAutoNum type="arabicPeriod"/>
            </a:pPr>
            <a:r>
              <a:rPr lang="en-US" dirty="0"/>
              <a:t>Seek guidance to avoid the potential for class action liability!  (This can get complex quick!!) </a:t>
            </a:r>
          </a:p>
          <a:p>
            <a:pPr marL="514350" indent="-514350">
              <a:buFont typeface="+mj-lt"/>
              <a:buAutoNum type="arabicPeriod"/>
            </a:pPr>
            <a:r>
              <a:rPr lang="en-US" dirty="0"/>
              <a:t>Do not rely on payroll company to get it right!  </a:t>
            </a:r>
          </a:p>
          <a:p>
            <a:endParaRPr lang="en-US" dirty="0"/>
          </a:p>
        </p:txBody>
      </p:sp>
    </p:spTree>
    <p:extLst>
      <p:ext uri="{BB962C8B-B14F-4D97-AF65-F5344CB8AC3E}">
        <p14:creationId xmlns:p14="http://schemas.microsoft.com/office/powerpoint/2010/main" val="2556714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2D27-EF9A-7B4D-8652-D17699D1F25F}"/>
              </a:ext>
            </a:extLst>
          </p:cNvPr>
          <p:cNvSpPr>
            <a:spLocks noGrp="1"/>
          </p:cNvSpPr>
          <p:nvPr>
            <p:ph type="title"/>
          </p:nvPr>
        </p:nvSpPr>
        <p:spPr/>
        <p:txBody>
          <a:bodyPr/>
          <a:lstStyle/>
          <a:p>
            <a:r>
              <a:rPr lang="en-US" dirty="0"/>
              <a:t>Compensation for All Hours Worked</a:t>
            </a:r>
          </a:p>
        </p:txBody>
      </p:sp>
      <p:sp>
        <p:nvSpPr>
          <p:cNvPr id="3" name="Content Placeholder 2">
            <a:extLst>
              <a:ext uri="{FF2B5EF4-FFF2-40B4-BE49-F238E27FC236}">
                <a16:creationId xmlns:a16="http://schemas.microsoft.com/office/drawing/2014/main" id="{9503EAAD-7273-B141-A270-BAA230866281}"/>
              </a:ext>
            </a:extLst>
          </p:cNvPr>
          <p:cNvSpPr>
            <a:spLocks noGrp="1"/>
          </p:cNvSpPr>
          <p:nvPr>
            <p:ph idx="1"/>
          </p:nvPr>
        </p:nvSpPr>
        <p:spPr/>
        <p:txBody>
          <a:bodyPr>
            <a:normAutofit/>
          </a:bodyPr>
          <a:lstStyle/>
          <a:p>
            <a:r>
              <a:rPr lang="en-US" dirty="0"/>
              <a:t>De </a:t>
            </a:r>
            <a:r>
              <a:rPr lang="en-US" dirty="0" err="1"/>
              <a:t>Minimis</a:t>
            </a:r>
            <a:r>
              <a:rPr lang="en-US" dirty="0"/>
              <a:t> Time: Calif. Supreme Court held that claims for unpaid wages under California  law ordinarily cannot be rejected as de </a:t>
            </a:r>
            <a:r>
              <a:rPr lang="en-US" dirty="0" err="1"/>
              <a:t>minimis</a:t>
            </a:r>
            <a:r>
              <a:rPr lang="en-US" dirty="0"/>
              <a:t> </a:t>
            </a:r>
          </a:p>
          <a:p>
            <a:pPr lvl="1"/>
            <a:r>
              <a:rPr lang="en-US" dirty="0"/>
              <a:t>Computer system required to clock out before initiating “close store” procedure on a separate terminal.  </a:t>
            </a:r>
          </a:p>
          <a:p>
            <a:pPr lvl="1"/>
            <a:r>
              <a:rPr lang="en-US" dirty="0"/>
              <a:t>Then had to activate alarm, exit store, lock door, and walk co-workers to their cars. </a:t>
            </a:r>
          </a:p>
          <a:p>
            <a:pPr lvl="1"/>
            <a:r>
              <a:rPr lang="en-US" dirty="0"/>
              <a:t>Equaled 4-10 minutes per day for which he was not compensated. </a:t>
            </a:r>
          </a:p>
          <a:p>
            <a:pPr marL="0" indent="0">
              <a:buNone/>
            </a:pPr>
            <a:r>
              <a:rPr lang="en-US" i="1" dirty="0" err="1"/>
              <a:t>Troester</a:t>
            </a:r>
            <a:r>
              <a:rPr lang="en-US" i="1" dirty="0"/>
              <a:t> v. Starbuck’s (2018) </a:t>
            </a:r>
          </a:p>
          <a:p>
            <a:endParaRPr lang="en-US" dirty="0"/>
          </a:p>
        </p:txBody>
      </p:sp>
    </p:spTree>
    <p:extLst>
      <p:ext uri="{BB962C8B-B14F-4D97-AF65-F5344CB8AC3E}">
        <p14:creationId xmlns:p14="http://schemas.microsoft.com/office/powerpoint/2010/main" val="1220579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227CC-A896-C743-B5A1-25AAF69041A7}"/>
              </a:ext>
            </a:extLst>
          </p:cNvPr>
          <p:cNvSpPr>
            <a:spLocks noGrp="1"/>
          </p:cNvSpPr>
          <p:nvPr>
            <p:ph type="title"/>
          </p:nvPr>
        </p:nvSpPr>
        <p:spPr/>
        <p:txBody>
          <a:bodyPr/>
          <a:lstStyle/>
          <a:p>
            <a:r>
              <a:rPr lang="en-US" dirty="0"/>
              <a:t>Lessons from </a:t>
            </a:r>
            <a:r>
              <a:rPr lang="en-US" i="1" dirty="0"/>
              <a:t>Starbuck’s</a:t>
            </a:r>
          </a:p>
        </p:txBody>
      </p:sp>
      <p:sp>
        <p:nvSpPr>
          <p:cNvPr id="3" name="Content Placeholder 2">
            <a:extLst>
              <a:ext uri="{FF2B5EF4-FFF2-40B4-BE49-F238E27FC236}">
                <a16:creationId xmlns:a16="http://schemas.microsoft.com/office/drawing/2014/main" id="{8B10AE7A-2952-5149-9333-61252E470DEA}"/>
              </a:ext>
            </a:extLst>
          </p:cNvPr>
          <p:cNvSpPr>
            <a:spLocks noGrp="1"/>
          </p:cNvSpPr>
          <p:nvPr>
            <p:ph idx="1"/>
          </p:nvPr>
        </p:nvSpPr>
        <p:spPr/>
        <p:txBody>
          <a:bodyPr>
            <a:normAutofit lnSpcReduction="10000"/>
          </a:bodyPr>
          <a:lstStyle/>
          <a:p>
            <a:r>
              <a:rPr lang="en-US" dirty="0"/>
              <a:t>Routine, predictable and measurable activity is compensable even if de </a:t>
            </a:r>
            <a:r>
              <a:rPr lang="en-US" dirty="0" err="1"/>
              <a:t>minimis</a:t>
            </a:r>
            <a:r>
              <a:rPr lang="en-US" dirty="0"/>
              <a:t>  </a:t>
            </a:r>
          </a:p>
          <a:p>
            <a:pPr marL="457200" lvl="1" indent="0">
              <a:buNone/>
            </a:pPr>
            <a:r>
              <a:rPr lang="en-US" dirty="0"/>
              <a:t>…unless activity is “so irregular or brief in duration that it would not be reasonable to require employers to compensate employees for the time spent on them” </a:t>
            </a:r>
          </a:p>
          <a:p>
            <a:r>
              <a:rPr lang="en-US" dirty="0"/>
              <a:t>Update policies  </a:t>
            </a:r>
          </a:p>
          <a:p>
            <a:r>
              <a:rPr lang="en-US" dirty="0"/>
              <a:t>Review where timekeeping mechanisms are located </a:t>
            </a:r>
          </a:p>
          <a:p>
            <a:r>
              <a:rPr lang="en-US" dirty="0"/>
              <a:t>Create ways to document unrecorded time (e.g. email) </a:t>
            </a:r>
          </a:p>
          <a:p>
            <a:r>
              <a:rPr lang="en-US" dirty="0"/>
              <a:t>Explore portable timekeeping applications (e.g. apps) </a:t>
            </a:r>
          </a:p>
          <a:p>
            <a:r>
              <a:rPr lang="en-US" dirty="0"/>
              <a:t>Be sure payroll is truly paying off of accurate time records</a:t>
            </a:r>
          </a:p>
          <a:p>
            <a:endParaRPr lang="en-US" dirty="0"/>
          </a:p>
        </p:txBody>
      </p:sp>
    </p:spTree>
    <p:extLst>
      <p:ext uri="{BB962C8B-B14F-4D97-AF65-F5344CB8AC3E}">
        <p14:creationId xmlns:p14="http://schemas.microsoft.com/office/powerpoint/2010/main" val="481682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20FC6-69E2-D847-94E5-CA186E67376A}"/>
              </a:ext>
            </a:extLst>
          </p:cNvPr>
          <p:cNvSpPr>
            <a:spLocks noGrp="1"/>
          </p:cNvSpPr>
          <p:nvPr>
            <p:ph type="title"/>
          </p:nvPr>
        </p:nvSpPr>
        <p:spPr/>
        <p:txBody>
          <a:bodyPr>
            <a:normAutofit/>
          </a:bodyPr>
          <a:lstStyle/>
          <a:p>
            <a:r>
              <a:rPr lang="en-US" dirty="0"/>
              <a:t>Salary History</a:t>
            </a:r>
          </a:p>
        </p:txBody>
      </p:sp>
      <p:sp>
        <p:nvSpPr>
          <p:cNvPr id="3" name="Content Placeholder 2">
            <a:extLst>
              <a:ext uri="{FF2B5EF4-FFF2-40B4-BE49-F238E27FC236}">
                <a16:creationId xmlns:a16="http://schemas.microsoft.com/office/drawing/2014/main" id="{DC086079-D35F-7940-A97F-F385B3B4F8E9}"/>
              </a:ext>
            </a:extLst>
          </p:cNvPr>
          <p:cNvSpPr>
            <a:spLocks noGrp="1"/>
          </p:cNvSpPr>
          <p:nvPr>
            <p:ph idx="1"/>
          </p:nvPr>
        </p:nvSpPr>
        <p:spPr>
          <a:xfrm>
            <a:off x="609600" y="1600201"/>
            <a:ext cx="10007600" cy="4525963"/>
          </a:xfrm>
        </p:spPr>
        <p:txBody>
          <a:bodyPr>
            <a:normAutofit/>
          </a:bodyPr>
          <a:lstStyle/>
          <a:p>
            <a:r>
              <a:rPr lang="en-US" dirty="0"/>
              <a:t>Employers prohibited  from asking about or relying on prior salary information as a factor in determining whether to offer employment … or what salary to offer an applicant. (Labor Code 432.3) </a:t>
            </a:r>
          </a:p>
          <a:p>
            <a:r>
              <a:rPr lang="en-US" dirty="0"/>
              <a:t>Must provide applicants with the “pay scale” upon a “reasonable request” </a:t>
            </a:r>
          </a:p>
          <a:p>
            <a:r>
              <a:rPr lang="en-US" dirty="0"/>
              <a:t>Salary inquiries must be removed from applications and interviewing practices </a:t>
            </a:r>
          </a:p>
          <a:p>
            <a:endParaRPr lang="en-US" dirty="0"/>
          </a:p>
        </p:txBody>
      </p:sp>
    </p:spTree>
    <p:extLst>
      <p:ext uri="{BB962C8B-B14F-4D97-AF65-F5344CB8AC3E}">
        <p14:creationId xmlns:p14="http://schemas.microsoft.com/office/powerpoint/2010/main" val="3323036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ADCCC-E2CC-3B4C-A636-BE9A5ACB0936}"/>
              </a:ext>
            </a:extLst>
          </p:cNvPr>
          <p:cNvSpPr>
            <a:spLocks noGrp="1"/>
          </p:cNvSpPr>
          <p:nvPr>
            <p:ph type="title"/>
          </p:nvPr>
        </p:nvSpPr>
        <p:spPr/>
        <p:txBody>
          <a:bodyPr/>
          <a:lstStyle/>
          <a:p>
            <a:r>
              <a:rPr lang="en-US" dirty="0"/>
              <a:t>Salary History Information, cont.</a:t>
            </a:r>
          </a:p>
        </p:txBody>
      </p:sp>
      <p:sp>
        <p:nvSpPr>
          <p:cNvPr id="3" name="Content Placeholder 2">
            <a:extLst>
              <a:ext uri="{FF2B5EF4-FFF2-40B4-BE49-F238E27FC236}">
                <a16:creationId xmlns:a16="http://schemas.microsoft.com/office/drawing/2014/main" id="{FABC026C-2BCE-4D4F-BEF0-69739B335D2C}"/>
              </a:ext>
            </a:extLst>
          </p:cNvPr>
          <p:cNvSpPr>
            <a:spLocks noGrp="1"/>
          </p:cNvSpPr>
          <p:nvPr>
            <p:ph idx="1"/>
          </p:nvPr>
        </p:nvSpPr>
        <p:spPr/>
        <p:txBody>
          <a:bodyPr>
            <a:normAutofit/>
          </a:bodyPr>
          <a:lstStyle/>
          <a:p>
            <a:pPr marL="0" indent="0">
              <a:buNone/>
            </a:pPr>
            <a:r>
              <a:rPr lang="en-US" dirty="0"/>
              <a:t>AB 2282 provides “clean-up” language to address ambiguities in new law: </a:t>
            </a:r>
          </a:p>
          <a:p>
            <a:r>
              <a:rPr lang="en-US" dirty="0"/>
              <a:t>Salary prohibition only applies to new employees </a:t>
            </a:r>
          </a:p>
          <a:p>
            <a:r>
              <a:rPr lang="en-US" dirty="0"/>
              <a:t>Employers can inquire into an applicant’s “salary expectations” </a:t>
            </a:r>
          </a:p>
          <a:p>
            <a:r>
              <a:rPr lang="en-US" dirty="0"/>
              <a:t>Defines “pay scale” as a salary or hourly wage range </a:t>
            </a:r>
          </a:p>
          <a:p>
            <a:r>
              <a:rPr lang="en-US" dirty="0"/>
              <a:t>“Reasonable request” for salary information occurs only once an applicant has completed an initial interview </a:t>
            </a:r>
          </a:p>
          <a:p>
            <a:endParaRPr lang="en-US" dirty="0"/>
          </a:p>
        </p:txBody>
      </p:sp>
    </p:spTree>
    <p:extLst>
      <p:ext uri="{BB962C8B-B14F-4D97-AF65-F5344CB8AC3E}">
        <p14:creationId xmlns:p14="http://schemas.microsoft.com/office/powerpoint/2010/main" val="523157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276F7-6C19-AB44-BF24-5DD93F1BF86B}"/>
              </a:ext>
            </a:extLst>
          </p:cNvPr>
          <p:cNvSpPr>
            <a:spLocks noGrp="1"/>
          </p:cNvSpPr>
          <p:nvPr>
            <p:ph type="title"/>
          </p:nvPr>
        </p:nvSpPr>
        <p:spPr/>
        <p:txBody>
          <a:bodyPr/>
          <a:lstStyle/>
          <a:p>
            <a:r>
              <a:rPr lang="en-US" dirty="0"/>
              <a:t>Expense Reimbursements</a:t>
            </a:r>
          </a:p>
        </p:txBody>
      </p:sp>
      <p:sp>
        <p:nvSpPr>
          <p:cNvPr id="3" name="Content Placeholder 2">
            <a:extLst>
              <a:ext uri="{FF2B5EF4-FFF2-40B4-BE49-F238E27FC236}">
                <a16:creationId xmlns:a16="http://schemas.microsoft.com/office/drawing/2014/main" id="{A8F37113-6CE6-3748-86BF-49713AB84F6B}"/>
              </a:ext>
            </a:extLst>
          </p:cNvPr>
          <p:cNvSpPr>
            <a:spLocks noGrp="1"/>
          </p:cNvSpPr>
          <p:nvPr>
            <p:ph idx="1"/>
          </p:nvPr>
        </p:nvSpPr>
        <p:spPr>
          <a:xfrm>
            <a:off x="609600" y="1600201"/>
            <a:ext cx="9537700" cy="4800599"/>
          </a:xfrm>
        </p:spPr>
        <p:txBody>
          <a:bodyPr>
            <a:normAutofit fontScale="77500" lnSpcReduction="20000"/>
          </a:bodyPr>
          <a:lstStyle/>
          <a:p>
            <a:pPr>
              <a:lnSpc>
                <a:spcPct val="120000"/>
              </a:lnSpc>
            </a:pPr>
            <a:r>
              <a:rPr lang="en-US" dirty="0"/>
              <a:t>Class action against Red Robin by “team members” (essentially all non-exempt employees) alleging among other things, failure to reimburse for uniforms, pens and paper. </a:t>
            </a:r>
          </a:p>
          <a:p>
            <a:pPr>
              <a:lnSpc>
                <a:spcPct val="120000"/>
              </a:lnSpc>
            </a:pPr>
            <a:r>
              <a:rPr lang="en-US" dirty="0"/>
              <a:t>Red Robin argued it had a “come as you are” policy and no requirement to wear Red Robin clothing or to use pen and paper to write down customer orders. </a:t>
            </a:r>
          </a:p>
          <a:p>
            <a:pPr>
              <a:lnSpc>
                <a:spcPct val="120000"/>
              </a:lnSpc>
            </a:pPr>
            <a:r>
              <a:rPr lang="en-US" dirty="0"/>
              <a:t>Red Robin had no formal policy for reimbursement of expenses. </a:t>
            </a:r>
          </a:p>
          <a:p>
            <a:pPr>
              <a:lnSpc>
                <a:spcPct val="120000"/>
              </a:lnSpc>
            </a:pPr>
            <a:r>
              <a:rPr lang="en-US" dirty="0"/>
              <a:t>Court granted the employees’ motion for class certification finding a common question as to whether: </a:t>
            </a:r>
          </a:p>
          <a:p>
            <a:pPr marL="0" indent="0">
              <a:lnSpc>
                <a:spcPct val="120000"/>
              </a:lnSpc>
              <a:buNone/>
            </a:pPr>
            <a:r>
              <a:rPr lang="en-US" dirty="0"/>
              <a:t> “</a:t>
            </a:r>
            <a:r>
              <a:rPr lang="en-US" b="1" i="1" dirty="0"/>
              <a:t>Red Robin’s lack of any written policy or procedure regarding reimbursement constitutes a system wide failure to reimburse employees for necessary expenses incurred as required under California law.” </a:t>
            </a:r>
            <a:endParaRPr lang="en-US" dirty="0"/>
          </a:p>
          <a:p>
            <a:endParaRPr lang="en-US" dirty="0"/>
          </a:p>
        </p:txBody>
      </p:sp>
    </p:spTree>
    <p:extLst>
      <p:ext uri="{BB962C8B-B14F-4D97-AF65-F5344CB8AC3E}">
        <p14:creationId xmlns:p14="http://schemas.microsoft.com/office/powerpoint/2010/main" val="390170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70DD2-77D0-E149-B28C-1494D65FED66}"/>
              </a:ext>
            </a:extLst>
          </p:cNvPr>
          <p:cNvSpPr>
            <a:spLocks noGrp="1"/>
          </p:cNvSpPr>
          <p:nvPr>
            <p:ph type="title"/>
          </p:nvPr>
        </p:nvSpPr>
        <p:spPr>
          <a:xfrm>
            <a:off x="963084" y="2747962"/>
            <a:ext cx="10363200" cy="1362075"/>
          </a:xfrm>
        </p:spPr>
        <p:txBody>
          <a:bodyPr/>
          <a:lstStyle/>
          <a:p>
            <a:r>
              <a:rPr lang="en-US" dirty="0"/>
              <a:t>Construction Related</a:t>
            </a:r>
          </a:p>
        </p:txBody>
      </p:sp>
    </p:spTree>
    <p:extLst>
      <p:ext uri="{BB962C8B-B14F-4D97-AF65-F5344CB8AC3E}">
        <p14:creationId xmlns:p14="http://schemas.microsoft.com/office/powerpoint/2010/main" val="37786310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0075-778B-7D46-87F4-308BA69F15AC}"/>
              </a:ext>
            </a:extLst>
          </p:cNvPr>
          <p:cNvSpPr>
            <a:spLocks noGrp="1"/>
          </p:cNvSpPr>
          <p:nvPr>
            <p:ph type="title"/>
          </p:nvPr>
        </p:nvSpPr>
        <p:spPr/>
        <p:txBody>
          <a:bodyPr/>
          <a:lstStyle/>
          <a:p>
            <a:r>
              <a:rPr lang="en-US" dirty="0" err="1"/>
              <a:t>CalSavers</a:t>
            </a:r>
            <a:endParaRPr lang="en-US" dirty="0"/>
          </a:p>
        </p:txBody>
      </p:sp>
      <p:sp>
        <p:nvSpPr>
          <p:cNvPr id="3" name="Content Placeholder 2">
            <a:extLst>
              <a:ext uri="{FF2B5EF4-FFF2-40B4-BE49-F238E27FC236}">
                <a16:creationId xmlns:a16="http://schemas.microsoft.com/office/drawing/2014/main" id="{814B23C8-19DA-914B-8588-CBC1D2277B66}"/>
              </a:ext>
            </a:extLst>
          </p:cNvPr>
          <p:cNvSpPr>
            <a:spLocks noGrp="1"/>
          </p:cNvSpPr>
          <p:nvPr>
            <p:ph idx="1"/>
          </p:nvPr>
        </p:nvSpPr>
        <p:spPr>
          <a:xfrm>
            <a:off x="609600" y="1333501"/>
            <a:ext cx="9804400" cy="5041899"/>
          </a:xfrm>
        </p:spPr>
        <p:txBody>
          <a:bodyPr>
            <a:normAutofit/>
          </a:bodyPr>
          <a:lstStyle/>
          <a:p>
            <a:pPr marL="0" indent="0">
              <a:buNone/>
            </a:pPr>
            <a:r>
              <a:rPr lang="en-US" dirty="0"/>
              <a:t>In 2016, Governor Brown signed Senate Bill 1234, by Senator Kevin de León. The </a:t>
            </a:r>
            <a:r>
              <a:rPr lang="en-US" dirty="0" err="1"/>
              <a:t>CalSavers</a:t>
            </a:r>
            <a:r>
              <a:rPr lang="en-US" dirty="0"/>
              <a:t> program offers employees a voluntary, low cost, portable retirement savings vehicle with professionally managed investments and oversight from a public, transparent board of directors.</a:t>
            </a:r>
          </a:p>
          <a:p>
            <a:pPr marL="0" indent="0">
              <a:buNone/>
            </a:pPr>
            <a:r>
              <a:rPr lang="en-US" dirty="0"/>
              <a:t>Any employer with at least five employees that doesn’t already offer a workplace retirement savings vehicle will be required to either begin offering one via the private market or provide their employees access to </a:t>
            </a:r>
            <a:r>
              <a:rPr lang="en-US" dirty="0" err="1"/>
              <a:t>CalSavers</a:t>
            </a:r>
            <a:r>
              <a:rPr lang="en-US" dirty="0"/>
              <a:t>. After </a:t>
            </a:r>
            <a:r>
              <a:rPr lang="en-US" dirty="0" err="1"/>
              <a:t>CalSavers</a:t>
            </a:r>
            <a:r>
              <a:rPr lang="en-US" dirty="0"/>
              <a:t> opens for enrollment, covered employers can register for </a:t>
            </a:r>
            <a:r>
              <a:rPr lang="en-US" dirty="0" err="1"/>
              <a:t>CalSavers</a:t>
            </a:r>
            <a:r>
              <a:rPr lang="en-US" dirty="0"/>
              <a:t> at any time and will be required to comply by the following deadlines:</a:t>
            </a:r>
          </a:p>
        </p:txBody>
      </p:sp>
    </p:spTree>
    <p:extLst>
      <p:ext uri="{BB962C8B-B14F-4D97-AF65-F5344CB8AC3E}">
        <p14:creationId xmlns:p14="http://schemas.microsoft.com/office/powerpoint/2010/main" val="31722445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0075-778B-7D46-87F4-308BA69F15AC}"/>
              </a:ext>
            </a:extLst>
          </p:cNvPr>
          <p:cNvSpPr>
            <a:spLocks noGrp="1"/>
          </p:cNvSpPr>
          <p:nvPr>
            <p:ph type="title"/>
          </p:nvPr>
        </p:nvSpPr>
        <p:spPr/>
        <p:txBody>
          <a:bodyPr/>
          <a:lstStyle/>
          <a:p>
            <a:r>
              <a:rPr lang="en-US" dirty="0" err="1"/>
              <a:t>CalSavers</a:t>
            </a:r>
            <a:r>
              <a:rPr lang="en-US" dirty="0"/>
              <a:t> </a:t>
            </a:r>
            <a:r>
              <a:rPr lang="en-US" sz="2400" dirty="0"/>
              <a:t>https://</a:t>
            </a:r>
            <a:r>
              <a:rPr lang="en-US" sz="2400" dirty="0" err="1"/>
              <a:t>www.treasurer.ca.gov</a:t>
            </a:r>
            <a:r>
              <a:rPr lang="en-US" sz="2400" dirty="0"/>
              <a:t>/</a:t>
            </a:r>
            <a:r>
              <a:rPr lang="en-US" sz="2400" dirty="0" err="1"/>
              <a:t>scib</a:t>
            </a:r>
            <a:r>
              <a:rPr lang="en-US" sz="2400" dirty="0"/>
              <a:t>/</a:t>
            </a:r>
          </a:p>
        </p:txBody>
      </p:sp>
      <p:graphicFrame>
        <p:nvGraphicFramePr>
          <p:cNvPr id="4" name="Table 3">
            <a:extLst>
              <a:ext uri="{FF2B5EF4-FFF2-40B4-BE49-F238E27FC236}">
                <a16:creationId xmlns:a16="http://schemas.microsoft.com/office/drawing/2014/main" id="{0FB09E26-6C07-1042-915C-90ABB8940EDE}"/>
              </a:ext>
            </a:extLst>
          </p:cNvPr>
          <p:cNvGraphicFramePr>
            <a:graphicFrameLocks noGrp="1"/>
          </p:cNvGraphicFramePr>
          <p:nvPr>
            <p:extLst>
              <p:ext uri="{D42A27DB-BD31-4B8C-83A1-F6EECF244321}">
                <p14:modId xmlns:p14="http://schemas.microsoft.com/office/powerpoint/2010/main" val="3454651748"/>
              </p:ext>
            </p:extLst>
          </p:nvPr>
        </p:nvGraphicFramePr>
        <p:xfrm>
          <a:off x="609600" y="1419225"/>
          <a:ext cx="8387652" cy="4351340"/>
        </p:xfrm>
        <a:graphic>
          <a:graphicData uri="http://schemas.openxmlformats.org/drawingml/2006/table">
            <a:tbl>
              <a:tblPr firstRow="1" bandRow="1">
                <a:tableStyleId>{5C22544A-7EE6-4342-B048-85BDC9FD1C3A}</a:tableStyleId>
              </a:tblPr>
              <a:tblGrid>
                <a:gridCol w="3783902">
                  <a:extLst>
                    <a:ext uri="{9D8B030D-6E8A-4147-A177-3AD203B41FA5}">
                      <a16:colId xmlns:a16="http://schemas.microsoft.com/office/drawing/2014/main" val="2337413986"/>
                    </a:ext>
                  </a:extLst>
                </a:gridCol>
                <a:gridCol w="4603750">
                  <a:extLst>
                    <a:ext uri="{9D8B030D-6E8A-4147-A177-3AD203B41FA5}">
                      <a16:colId xmlns:a16="http://schemas.microsoft.com/office/drawing/2014/main" val="1725454129"/>
                    </a:ext>
                  </a:extLst>
                </a:gridCol>
              </a:tblGrid>
              <a:tr h="1087835">
                <a:tc>
                  <a:txBody>
                    <a:bodyPr/>
                    <a:lstStyle/>
                    <a:p>
                      <a:r>
                        <a:rPr lang="en-US" sz="4000" dirty="0"/>
                        <a:t>Size of business </a:t>
                      </a:r>
                    </a:p>
                  </a:txBody>
                  <a:tcPr/>
                </a:tc>
                <a:tc>
                  <a:txBody>
                    <a:bodyPr/>
                    <a:lstStyle/>
                    <a:p>
                      <a:r>
                        <a:rPr lang="en-US" sz="4000" dirty="0"/>
                        <a:t>Deadline</a:t>
                      </a:r>
                    </a:p>
                  </a:txBody>
                  <a:tcPr/>
                </a:tc>
                <a:extLst>
                  <a:ext uri="{0D108BD9-81ED-4DB2-BD59-A6C34878D82A}">
                    <a16:rowId xmlns:a16="http://schemas.microsoft.com/office/drawing/2014/main" val="567957104"/>
                  </a:ext>
                </a:extLst>
              </a:tr>
              <a:tr h="1087835">
                <a:tc>
                  <a:txBody>
                    <a:bodyPr/>
                    <a:lstStyle/>
                    <a:p>
                      <a:r>
                        <a:rPr lang="en-US" sz="4000" dirty="0"/>
                        <a:t>100&lt; employees </a:t>
                      </a:r>
                    </a:p>
                  </a:txBody>
                  <a:tcPr/>
                </a:tc>
                <a:tc>
                  <a:txBody>
                    <a:bodyPr/>
                    <a:lstStyle/>
                    <a:p>
                      <a:r>
                        <a:rPr lang="en-US" sz="4000" dirty="0"/>
                        <a:t>June 30, 2020 </a:t>
                      </a:r>
                    </a:p>
                  </a:txBody>
                  <a:tcPr/>
                </a:tc>
                <a:extLst>
                  <a:ext uri="{0D108BD9-81ED-4DB2-BD59-A6C34878D82A}">
                    <a16:rowId xmlns:a16="http://schemas.microsoft.com/office/drawing/2014/main" val="3882713814"/>
                  </a:ext>
                </a:extLst>
              </a:tr>
              <a:tr h="1087835">
                <a:tc>
                  <a:txBody>
                    <a:bodyPr/>
                    <a:lstStyle/>
                    <a:p>
                      <a:r>
                        <a:rPr lang="en-US" sz="4000" dirty="0"/>
                        <a:t>50&lt; employees </a:t>
                      </a:r>
                    </a:p>
                  </a:txBody>
                  <a:tcPr/>
                </a:tc>
                <a:tc>
                  <a:txBody>
                    <a:bodyPr/>
                    <a:lstStyle/>
                    <a:p>
                      <a:r>
                        <a:rPr lang="en-US" sz="4000" dirty="0"/>
                        <a:t>June 30, 2021 </a:t>
                      </a:r>
                    </a:p>
                  </a:txBody>
                  <a:tcPr/>
                </a:tc>
                <a:extLst>
                  <a:ext uri="{0D108BD9-81ED-4DB2-BD59-A6C34878D82A}">
                    <a16:rowId xmlns:a16="http://schemas.microsoft.com/office/drawing/2014/main" val="435855603"/>
                  </a:ext>
                </a:extLst>
              </a:tr>
              <a:tr h="1087835">
                <a:tc>
                  <a:txBody>
                    <a:bodyPr/>
                    <a:lstStyle/>
                    <a:p>
                      <a:r>
                        <a:rPr lang="en-US" sz="4000" dirty="0"/>
                        <a:t>5+ employees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t>June 30, 2022</a:t>
                      </a:r>
                    </a:p>
                  </a:txBody>
                  <a:tcPr/>
                </a:tc>
                <a:extLst>
                  <a:ext uri="{0D108BD9-81ED-4DB2-BD59-A6C34878D82A}">
                    <a16:rowId xmlns:a16="http://schemas.microsoft.com/office/drawing/2014/main" val="2006288106"/>
                  </a:ext>
                </a:extLst>
              </a:tr>
            </a:tbl>
          </a:graphicData>
        </a:graphic>
      </p:graphicFrame>
    </p:spTree>
    <p:extLst>
      <p:ext uri="{BB962C8B-B14F-4D97-AF65-F5344CB8AC3E}">
        <p14:creationId xmlns:p14="http://schemas.microsoft.com/office/powerpoint/2010/main" val="975528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1F3B-0B34-124E-8B37-B99D72F16553}"/>
              </a:ext>
            </a:extLst>
          </p:cNvPr>
          <p:cNvSpPr>
            <a:spLocks noGrp="1"/>
          </p:cNvSpPr>
          <p:nvPr>
            <p:ph type="title"/>
          </p:nvPr>
        </p:nvSpPr>
        <p:spPr/>
        <p:txBody>
          <a:bodyPr/>
          <a:lstStyle/>
          <a:p>
            <a:r>
              <a:rPr lang="en-US" dirty="0"/>
              <a:t>Trending Cases…</a:t>
            </a:r>
          </a:p>
        </p:txBody>
      </p:sp>
      <p:sp>
        <p:nvSpPr>
          <p:cNvPr id="3" name="Content Placeholder 2">
            <a:extLst>
              <a:ext uri="{FF2B5EF4-FFF2-40B4-BE49-F238E27FC236}">
                <a16:creationId xmlns:a16="http://schemas.microsoft.com/office/drawing/2014/main" id="{F0B3CFF2-E86C-8D42-B90B-F137AA442F90}"/>
              </a:ext>
            </a:extLst>
          </p:cNvPr>
          <p:cNvSpPr>
            <a:spLocks noGrp="1"/>
          </p:cNvSpPr>
          <p:nvPr>
            <p:ph idx="1"/>
          </p:nvPr>
        </p:nvSpPr>
        <p:spPr/>
        <p:txBody>
          <a:bodyPr/>
          <a:lstStyle/>
          <a:p>
            <a:r>
              <a:rPr lang="en-US" dirty="0"/>
              <a:t>Final Payment of Wages </a:t>
            </a:r>
          </a:p>
          <a:p>
            <a:r>
              <a:rPr lang="en-US" dirty="0"/>
              <a:t>BOFE Audits – Citations  </a:t>
            </a:r>
          </a:p>
          <a:p>
            <a:r>
              <a:rPr lang="en-US" dirty="0"/>
              <a:t>Fishing Expeditions: Personnel File Requests </a:t>
            </a:r>
          </a:p>
          <a:p>
            <a:r>
              <a:rPr lang="en-US" dirty="0"/>
              <a:t>PAGA Claims (Rest Periods, 7 Day Workweek </a:t>
            </a:r>
          </a:p>
          <a:p>
            <a:r>
              <a:rPr lang="en-US" dirty="0"/>
              <a:t>Background Checks </a:t>
            </a:r>
          </a:p>
          <a:p>
            <a:endParaRPr lang="en-US" dirty="0"/>
          </a:p>
        </p:txBody>
      </p:sp>
    </p:spTree>
    <p:extLst>
      <p:ext uri="{BB962C8B-B14F-4D97-AF65-F5344CB8AC3E}">
        <p14:creationId xmlns:p14="http://schemas.microsoft.com/office/powerpoint/2010/main" val="3494013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B31B-92CC-B244-B284-18539ED1FA7C}"/>
              </a:ext>
            </a:extLst>
          </p:cNvPr>
          <p:cNvSpPr>
            <a:spLocks noGrp="1"/>
          </p:cNvSpPr>
          <p:nvPr>
            <p:ph type="title"/>
          </p:nvPr>
        </p:nvSpPr>
        <p:spPr/>
        <p:txBody>
          <a:bodyPr/>
          <a:lstStyle/>
          <a:p>
            <a:r>
              <a:rPr lang="en-US" dirty="0"/>
              <a:t>Final Payment of Wages</a:t>
            </a:r>
          </a:p>
        </p:txBody>
      </p:sp>
      <p:sp>
        <p:nvSpPr>
          <p:cNvPr id="3" name="Content Placeholder 2">
            <a:extLst>
              <a:ext uri="{FF2B5EF4-FFF2-40B4-BE49-F238E27FC236}">
                <a16:creationId xmlns:a16="http://schemas.microsoft.com/office/drawing/2014/main" id="{D1B7DC42-FFAB-AB4C-97EC-75F67F205B1E}"/>
              </a:ext>
            </a:extLst>
          </p:cNvPr>
          <p:cNvSpPr>
            <a:spLocks noGrp="1"/>
          </p:cNvSpPr>
          <p:nvPr>
            <p:ph idx="1"/>
          </p:nvPr>
        </p:nvSpPr>
        <p:spPr/>
        <p:txBody>
          <a:bodyPr>
            <a:normAutofit fontScale="92500" lnSpcReduction="20000"/>
          </a:bodyPr>
          <a:lstStyle/>
          <a:p>
            <a:r>
              <a:rPr lang="en-US" dirty="0"/>
              <a:t>$80 clerical mistake became a $2,250 waiting time penalty +$86,000 attorneys fees!!! </a:t>
            </a:r>
          </a:p>
          <a:p>
            <a:r>
              <a:rPr lang="en-US" dirty="0"/>
              <a:t>Paralegal was to be paid all wages within 72 hours of her resignation. Defendant law firm timely wrote a check with correct numerical amount but incorrect spelled out amount… $80 less (bank did not accept check)  </a:t>
            </a:r>
          </a:p>
          <a:p>
            <a:r>
              <a:rPr lang="en-US" dirty="0"/>
              <a:t>Law firm reissued corrected check but process took 9 days  </a:t>
            </a:r>
          </a:p>
          <a:p>
            <a:r>
              <a:rPr lang="en-US" dirty="0"/>
              <a:t>Court found paralegal was entitled to waiting time penalties for the period of the delay </a:t>
            </a:r>
          </a:p>
          <a:p>
            <a:r>
              <a:rPr lang="en-US" dirty="0"/>
              <a:t>Because firm appealed the decision to the Superior Court and Court of Appeal – on the hook for paralegal’s attorney ’s fees   </a:t>
            </a:r>
          </a:p>
          <a:p>
            <a:pPr marL="0" indent="0">
              <a:buNone/>
            </a:pPr>
            <a:r>
              <a:rPr lang="en-US" b="1" dirty="0"/>
              <a:t>Some claims may not be worth the fight!</a:t>
            </a:r>
            <a:r>
              <a:rPr lang="en-US" dirty="0"/>
              <a:t> </a:t>
            </a:r>
          </a:p>
          <a:p>
            <a:endParaRPr lang="en-US" dirty="0"/>
          </a:p>
        </p:txBody>
      </p:sp>
    </p:spTree>
    <p:extLst>
      <p:ext uri="{BB962C8B-B14F-4D97-AF65-F5344CB8AC3E}">
        <p14:creationId xmlns:p14="http://schemas.microsoft.com/office/powerpoint/2010/main" val="7801354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4C975-438C-A64D-9247-F88E799D66D7}"/>
              </a:ext>
            </a:extLst>
          </p:cNvPr>
          <p:cNvSpPr>
            <a:spLocks noGrp="1"/>
          </p:cNvSpPr>
          <p:nvPr>
            <p:ph type="title"/>
          </p:nvPr>
        </p:nvSpPr>
        <p:spPr/>
        <p:txBody>
          <a:bodyPr/>
          <a:lstStyle/>
          <a:p>
            <a:r>
              <a:rPr lang="en-US" dirty="0"/>
              <a:t>Bureau of Field Enforcement Audits</a:t>
            </a:r>
          </a:p>
        </p:txBody>
      </p:sp>
      <p:sp>
        <p:nvSpPr>
          <p:cNvPr id="3" name="Content Placeholder 2">
            <a:extLst>
              <a:ext uri="{FF2B5EF4-FFF2-40B4-BE49-F238E27FC236}">
                <a16:creationId xmlns:a16="http://schemas.microsoft.com/office/drawing/2014/main" id="{B3BEAFEE-7C34-CB44-A16C-2883374FE733}"/>
              </a:ext>
            </a:extLst>
          </p:cNvPr>
          <p:cNvSpPr>
            <a:spLocks noGrp="1"/>
          </p:cNvSpPr>
          <p:nvPr>
            <p:ph idx="1"/>
          </p:nvPr>
        </p:nvSpPr>
        <p:spPr>
          <a:xfrm>
            <a:off x="609600" y="1600201"/>
            <a:ext cx="9537700" cy="4525963"/>
          </a:xfrm>
        </p:spPr>
        <p:txBody>
          <a:bodyPr>
            <a:normAutofit/>
          </a:bodyPr>
          <a:lstStyle/>
          <a:p>
            <a:r>
              <a:rPr lang="en-US" dirty="0"/>
              <a:t>BOFE has right to collect wage information, interview employees and issue citations </a:t>
            </a:r>
          </a:p>
          <a:p>
            <a:r>
              <a:rPr lang="en-US" dirty="0"/>
              <a:t>Recent Cheesecake Factory case-  </a:t>
            </a:r>
          </a:p>
          <a:p>
            <a:pPr lvl="1"/>
            <a:r>
              <a:rPr lang="en-US" dirty="0"/>
              <a:t>Auditors found the restaurant shares responsibility for janitorial subcontractor’s wage violations  </a:t>
            </a:r>
          </a:p>
          <a:p>
            <a:pPr lvl="1"/>
            <a:r>
              <a:rPr lang="en-US" dirty="0"/>
              <a:t>Janitorial firm failed to pay 4.57 million in OT wages according to BOFE </a:t>
            </a:r>
          </a:p>
          <a:p>
            <a:pPr lvl="1"/>
            <a:r>
              <a:rPr lang="en-US" dirty="0"/>
              <a:t>Citations assessed against Cheesecake Factory for janitorial firm’s liability under 2015 law LC 2810.3 (employers obtaining labor from subcontractor are liable for contractor’s wage violations)   </a:t>
            </a:r>
          </a:p>
          <a:p>
            <a:endParaRPr lang="en-US" dirty="0"/>
          </a:p>
        </p:txBody>
      </p:sp>
    </p:spTree>
    <p:extLst>
      <p:ext uri="{BB962C8B-B14F-4D97-AF65-F5344CB8AC3E}">
        <p14:creationId xmlns:p14="http://schemas.microsoft.com/office/powerpoint/2010/main" val="484880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FBED-676E-894D-8B05-4DC6FD399A90}"/>
              </a:ext>
            </a:extLst>
          </p:cNvPr>
          <p:cNvSpPr>
            <a:spLocks noGrp="1"/>
          </p:cNvSpPr>
          <p:nvPr>
            <p:ph type="title"/>
          </p:nvPr>
        </p:nvSpPr>
        <p:spPr/>
        <p:txBody>
          <a:bodyPr>
            <a:noAutofit/>
          </a:bodyPr>
          <a:lstStyle/>
          <a:p>
            <a:r>
              <a:rPr lang="en-US" sz="4400" dirty="0"/>
              <a:t>Fishing Expeditions: Personnel File Requests</a:t>
            </a:r>
          </a:p>
        </p:txBody>
      </p:sp>
      <p:sp>
        <p:nvSpPr>
          <p:cNvPr id="3" name="Content Placeholder 2">
            <a:extLst>
              <a:ext uri="{FF2B5EF4-FFF2-40B4-BE49-F238E27FC236}">
                <a16:creationId xmlns:a16="http://schemas.microsoft.com/office/drawing/2014/main" id="{6B5897DE-5EFD-A246-9EC5-143D14347487}"/>
              </a:ext>
            </a:extLst>
          </p:cNvPr>
          <p:cNvSpPr>
            <a:spLocks noGrp="1"/>
          </p:cNvSpPr>
          <p:nvPr>
            <p:ph idx="1"/>
          </p:nvPr>
        </p:nvSpPr>
        <p:spPr/>
        <p:txBody>
          <a:bodyPr>
            <a:normAutofit/>
          </a:bodyPr>
          <a:lstStyle/>
          <a:p>
            <a:r>
              <a:rPr lang="en-US" dirty="0"/>
              <a:t>Personnel file requests </a:t>
            </a:r>
          </a:p>
          <a:p>
            <a:r>
              <a:rPr lang="en-US" dirty="0"/>
              <a:t>226 Wage Statement Requests  </a:t>
            </a:r>
          </a:p>
          <a:p>
            <a:r>
              <a:rPr lang="en-US" dirty="0"/>
              <a:t>Injury Illness Prevention Policy (IIPP) requests from a current employee must be provided free of charge no later than 10 business days from the date the employer receives the request.  </a:t>
            </a:r>
          </a:p>
          <a:p>
            <a:endParaRPr lang="en-US" dirty="0"/>
          </a:p>
        </p:txBody>
      </p:sp>
    </p:spTree>
    <p:extLst>
      <p:ext uri="{BB962C8B-B14F-4D97-AF65-F5344CB8AC3E}">
        <p14:creationId xmlns:p14="http://schemas.microsoft.com/office/powerpoint/2010/main" val="1868460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4A28-582F-E54B-8E4E-403626596826}"/>
              </a:ext>
            </a:extLst>
          </p:cNvPr>
          <p:cNvSpPr>
            <a:spLocks noGrp="1"/>
          </p:cNvSpPr>
          <p:nvPr>
            <p:ph type="title"/>
          </p:nvPr>
        </p:nvSpPr>
        <p:spPr/>
        <p:txBody>
          <a:bodyPr/>
          <a:lstStyle/>
          <a:p>
            <a:r>
              <a:rPr lang="en-US" dirty="0"/>
              <a:t>PAGA TREND:  7-Day Workweek</a:t>
            </a:r>
          </a:p>
        </p:txBody>
      </p:sp>
      <p:sp>
        <p:nvSpPr>
          <p:cNvPr id="3" name="Content Placeholder 2">
            <a:extLst>
              <a:ext uri="{FF2B5EF4-FFF2-40B4-BE49-F238E27FC236}">
                <a16:creationId xmlns:a16="http://schemas.microsoft.com/office/drawing/2014/main" id="{A27AC918-0E94-D247-8BF3-C4DDD53A2392}"/>
              </a:ext>
            </a:extLst>
          </p:cNvPr>
          <p:cNvSpPr>
            <a:spLocks noGrp="1"/>
          </p:cNvSpPr>
          <p:nvPr>
            <p:ph idx="1"/>
          </p:nvPr>
        </p:nvSpPr>
        <p:spPr/>
        <p:txBody>
          <a:bodyPr>
            <a:normAutofit/>
          </a:bodyPr>
          <a:lstStyle/>
          <a:p>
            <a:r>
              <a:rPr lang="en-US" dirty="0"/>
              <a:t>Day of rest is guaranteed for each workweek, not for any consecutive 7-day period; </a:t>
            </a:r>
          </a:p>
          <a:p>
            <a:r>
              <a:rPr lang="en-US" dirty="0"/>
              <a:t>Employer may not induce an employee to forgo rest to which he or she is entitled, but the employer may permit or allow the employee to do so. </a:t>
            </a:r>
          </a:p>
          <a:p>
            <a:r>
              <a:rPr lang="en-US" dirty="0"/>
              <a:t>Employer take-away: implement Day of Rest Acknowledgement and Waiver</a:t>
            </a:r>
          </a:p>
          <a:p>
            <a:endParaRPr lang="en-US" dirty="0"/>
          </a:p>
        </p:txBody>
      </p:sp>
    </p:spTree>
    <p:extLst>
      <p:ext uri="{BB962C8B-B14F-4D97-AF65-F5344CB8AC3E}">
        <p14:creationId xmlns:p14="http://schemas.microsoft.com/office/powerpoint/2010/main" val="352945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BCD4D-E58B-CD4E-84D3-A1591EC0DA1B}"/>
              </a:ext>
            </a:extLst>
          </p:cNvPr>
          <p:cNvSpPr>
            <a:spLocks noGrp="1"/>
          </p:cNvSpPr>
          <p:nvPr>
            <p:ph type="title"/>
          </p:nvPr>
        </p:nvSpPr>
        <p:spPr/>
        <p:txBody>
          <a:bodyPr/>
          <a:lstStyle/>
          <a:p>
            <a:r>
              <a:rPr lang="en-US" dirty="0"/>
              <a:t>PAGA TREND:  Rest Periods</a:t>
            </a:r>
          </a:p>
        </p:txBody>
      </p:sp>
      <p:sp>
        <p:nvSpPr>
          <p:cNvPr id="3" name="Content Placeholder 2">
            <a:extLst>
              <a:ext uri="{FF2B5EF4-FFF2-40B4-BE49-F238E27FC236}">
                <a16:creationId xmlns:a16="http://schemas.microsoft.com/office/drawing/2014/main" id="{18811DE8-9230-974E-853E-8EE21750844D}"/>
              </a:ext>
            </a:extLst>
          </p:cNvPr>
          <p:cNvSpPr>
            <a:spLocks noGrp="1"/>
          </p:cNvSpPr>
          <p:nvPr>
            <p:ph idx="1"/>
          </p:nvPr>
        </p:nvSpPr>
        <p:spPr/>
        <p:txBody>
          <a:bodyPr>
            <a:normAutofit/>
          </a:bodyPr>
          <a:lstStyle/>
          <a:p>
            <a:r>
              <a:rPr lang="en-US" dirty="0"/>
              <a:t>DLSE FAQ advising you cannot require employees to stay on work premise during the ten minute paid rest break </a:t>
            </a:r>
          </a:p>
          <a:p>
            <a:r>
              <a:rPr lang="en-US" dirty="0"/>
              <a:t>Following </a:t>
            </a:r>
            <a:r>
              <a:rPr lang="en-US" i="1" dirty="0"/>
              <a:t>Augustus v. ABM Security </a:t>
            </a:r>
            <a:r>
              <a:rPr lang="en-US" dirty="0"/>
              <a:t>more litigation related to interrupted rest breaks.  </a:t>
            </a:r>
          </a:p>
          <a:p>
            <a:r>
              <a:rPr lang="en-US" dirty="0"/>
              <a:t>Employer take-away: update rest period policies and practices </a:t>
            </a:r>
          </a:p>
          <a:p>
            <a:endParaRPr lang="en-US" dirty="0"/>
          </a:p>
        </p:txBody>
      </p:sp>
    </p:spTree>
    <p:extLst>
      <p:ext uri="{BB962C8B-B14F-4D97-AF65-F5344CB8AC3E}">
        <p14:creationId xmlns:p14="http://schemas.microsoft.com/office/powerpoint/2010/main" val="19715462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DEA6-F48E-3340-A121-A292F7E9B1DA}"/>
              </a:ext>
            </a:extLst>
          </p:cNvPr>
          <p:cNvSpPr>
            <a:spLocks noGrp="1"/>
          </p:cNvSpPr>
          <p:nvPr>
            <p:ph type="title"/>
          </p:nvPr>
        </p:nvSpPr>
        <p:spPr/>
        <p:txBody>
          <a:bodyPr/>
          <a:lstStyle/>
          <a:p>
            <a:r>
              <a:rPr lang="en-US" dirty="0"/>
              <a:t>What’s Up in 2019?</a:t>
            </a:r>
          </a:p>
        </p:txBody>
      </p:sp>
      <p:sp>
        <p:nvSpPr>
          <p:cNvPr id="3" name="Content Placeholder 2">
            <a:extLst>
              <a:ext uri="{FF2B5EF4-FFF2-40B4-BE49-F238E27FC236}">
                <a16:creationId xmlns:a16="http://schemas.microsoft.com/office/drawing/2014/main" id="{2E44E3A6-7EE5-1A4B-97CD-5791FA1681EC}"/>
              </a:ext>
            </a:extLst>
          </p:cNvPr>
          <p:cNvSpPr>
            <a:spLocks noGrp="1"/>
          </p:cNvSpPr>
          <p:nvPr>
            <p:ph idx="1"/>
          </p:nvPr>
        </p:nvSpPr>
        <p:spPr/>
        <p:txBody>
          <a:bodyPr>
            <a:normAutofit/>
          </a:bodyPr>
          <a:lstStyle/>
          <a:p>
            <a:r>
              <a:rPr lang="en-US" dirty="0"/>
              <a:t>AB 177 (Low) makes election day a holiday with pay for state employees and schools (which will close) </a:t>
            </a:r>
          </a:p>
          <a:p>
            <a:r>
              <a:rPr lang="en-US" dirty="0"/>
              <a:t>AB 178 (</a:t>
            </a:r>
            <a:r>
              <a:rPr lang="en-US" dirty="0" err="1"/>
              <a:t>Dahle</a:t>
            </a:r>
            <a:r>
              <a:rPr lang="en-US" dirty="0"/>
              <a:t>) waives any PV requirement to replace a destroyed home</a:t>
            </a:r>
          </a:p>
          <a:p>
            <a:r>
              <a:rPr lang="en-US" dirty="0"/>
              <a:t>AB 186 (Cervantes) creates a $1,000 tax credit for apprentices who meet one of the following requirements:</a:t>
            </a:r>
          </a:p>
          <a:p>
            <a:pPr lvl="1"/>
            <a:r>
              <a:rPr lang="en-US" dirty="0"/>
              <a:t>Has not obtained a high school diploma and is enrolled in high school or a GED preparation program.</a:t>
            </a:r>
          </a:p>
          <a:p>
            <a:pPr lvl="1"/>
            <a:r>
              <a:rPr lang="en-US" dirty="0"/>
              <a:t>Has obtained a high school diploma or passed the GED while participating in the apprenticeship</a:t>
            </a:r>
          </a:p>
          <a:p>
            <a:endParaRPr lang="en-US" dirty="0"/>
          </a:p>
        </p:txBody>
      </p:sp>
    </p:spTree>
    <p:extLst>
      <p:ext uri="{BB962C8B-B14F-4D97-AF65-F5344CB8AC3E}">
        <p14:creationId xmlns:p14="http://schemas.microsoft.com/office/powerpoint/2010/main" val="29910799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DEA6-F48E-3340-A121-A292F7E9B1DA}"/>
              </a:ext>
            </a:extLst>
          </p:cNvPr>
          <p:cNvSpPr>
            <a:spLocks noGrp="1"/>
          </p:cNvSpPr>
          <p:nvPr>
            <p:ph type="title"/>
          </p:nvPr>
        </p:nvSpPr>
        <p:spPr/>
        <p:txBody>
          <a:bodyPr/>
          <a:lstStyle/>
          <a:p>
            <a:r>
              <a:rPr lang="en-US" dirty="0"/>
              <a:t>What’s Up in 2019?</a:t>
            </a:r>
          </a:p>
        </p:txBody>
      </p:sp>
      <p:sp>
        <p:nvSpPr>
          <p:cNvPr id="3" name="Content Placeholder 2">
            <a:extLst>
              <a:ext uri="{FF2B5EF4-FFF2-40B4-BE49-F238E27FC236}">
                <a16:creationId xmlns:a16="http://schemas.microsoft.com/office/drawing/2014/main" id="{2E44E3A6-7EE5-1A4B-97CD-5791FA1681EC}"/>
              </a:ext>
            </a:extLst>
          </p:cNvPr>
          <p:cNvSpPr>
            <a:spLocks noGrp="1"/>
          </p:cNvSpPr>
          <p:nvPr>
            <p:ph idx="1"/>
          </p:nvPr>
        </p:nvSpPr>
        <p:spPr/>
        <p:txBody>
          <a:bodyPr>
            <a:normAutofit/>
          </a:bodyPr>
          <a:lstStyle/>
          <a:p>
            <a:r>
              <a:rPr lang="en-US" dirty="0"/>
              <a:t>AB 191 (Patterson) exempt homes being rebuilt after wildfires or specified emergency events that occurred on or after January 1, 2017, from meeting certain current building standards</a:t>
            </a:r>
          </a:p>
          <a:p>
            <a:r>
              <a:rPr lang="en-US" dirty="0"/>
              <a:t>AB 196 (Gonzalez-Fletcher) would expand the paid family leave program in order to provide a 100% wage replacement benefit for workers earning $100,000 or less annually</a:t>
            </a:r>
          </a:p>
        </p:txBody>
      </p:sp>
    </p:spTree>
    <p:extLst>
      <p:ext uri="{BB962C8B-B14F-4D97-AF65-F5344CB8AC3E}">
        <p14:creationId xmlns:p14="http://schemas.microsoft.com/office/powerpoint/2010/main" val="3641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E07E-3B44-B445-99E2-A03E68BF2545}"/>
              </a:ext>
            </a:extLst>
          </p:cNvPr>
          <p:cNvSpPr>
            <a:spLocks noGrp="1"/>
          </p:cNvSpPr>
          <p:nvPr>
            <p:ph type="title"/>
          </p:nvPr>
        </p:nvSpPr>
        <p:spPr>
          <a:xfrm>
            <a:off x="838200" y="-2737"/>
            <a:ext cx="10515600" cy="1325563"/>
          </a:xfrm>
        </p:spPr>
        <p:txBody>
          <a:bodyPr>
            <a:noAutofit/>
          </a:bodyPr>
          <a:lstStyle/>
          <a:p>
            <a:pPr marR="0" rtl="0"/>
            <a:r>
              <a:rPr lang="en-US" sz="4000" b="1" dirty="0"/>
              <a:t>AB 235 </a:t>
            </a:r>
            <a:r>
              <a:rPr lang="en-US" sz="3900" b="1" dirty="0">
                <a:latin typeface="+mn-lt"/>
                <a:ea typeface="+mn-ea"/>
                <a:cs typeface="+mn-cs"/>
              </a:rPr>
              <a:t>Apprenticeship</a:t>
            </a:r>
            <a:r>
              <a:rPr lang="en-US" sz="4000" b="1" dirty="0"/>
              <a:t> and Pre-apprenticeship</a:t>
            </a:r>
            <a:r>
              <a:rPr lang="en-US" sz="4000" b="1" i="0" u="none" strike="noStrike" dirty="0">
                <a:latin typeface="Calibri" panose="020F0502020204030204" pitchFamily="34" charset="0"/>
                <a:cs typeface="Calibri" panose="020F0502020204030204" pitchFamily="34" charset="0"/>
              </a:rPr>
              <a:t> </a:t>
            </a:r>
          </a:p>
        </p:txBody>
      </p:sp>
      <p:sp>
        <p:nvSpPr>
          <p:cNvPr id="3" name="Text Placeholder 2">
            <a:extLst>
              <a:ext uri="{FF2B5EF4-FFF2-40B4-BE49-F238E27FC236}">
                <a16:creationId xmlns:a16="http://schemas.microsoft.com/office/drawing/2014/main" id="{A0D4A855-12A4-1647-913B-3A338A6BFE54}"/>
              </a:ext>
            </a:extLst>
          </p:cNvPr>
          <p:cNvSpPr>
            <a:spLocks noGrp="1"/>
          </p:cNvSpPr>
          <p:nvPr>
            <p:ph type="body" idx="1"/>
          </p:nvPr>
        </p:nvSpPr>
        <p:spPr/>
        <p:txBody>
          <a:bodyPr>
            <a:normAutofit fontScale="77500" lnSpcReduction="20000"/>
          </a:bodyPr>
          <a:lstStyle/>
          <a:p>
            <a:pPr marR="0" lvl="0" rtl="0">
              <a:lnSpc>
                <a:spcPct val="120000"/>
              </a:lnSpc>
            </a:pPr>
            <a:r>
              <a:rPr lang="en-US" sz="5200" dirty="0">
                <a:latin typeface="+mj-lt"/>
              </a:rPr>
              <a:t>Est</a:t>
            </a:r>
            <a:r>
              <a:rPr lang="en-US" sz="5100" dirty="0">
                <a:latin typeface="+mj-lt"/>
              </a:rPr>
              <a:t>ablishes </a:t>
            </a:r>
            <a:r>
              <a:rPr lang="en-US" sz="5200" dirty="0">
                <a:latin typeface="+mj-lt"/>
              </a:rPr>
              <a:t>a two-part process for the approval of apprenticeship programs, maintaining the current process for building trades and firefighter programs and establishing a separate process for newly emerging areas. Establishes pre-apprenticeship registration and record keeping</a:t>
            </a:r>
            <a:r>
              <a:rPr lang="en-US" b="0" i="0" u="none" strike="noStrike" baseline="0" dirty="0">
                <a:solidFill>
                  <a:srgbClr val="2F5496"/>
                </a:solidFill>
                <a:latin typeface="Calibri Light" panose="020F0302020204030204" pitchFamily="34" charset="0"/>
              </a:rPr>
              <a:t>.</a:t>
            </a:r>
          </a:p>
        </p:txBody>
      </p:sp>
    </p:spTree>
    <p:extLst>
      <p:ext uri="{BB962C8B-B14F-4D97-AF65-F5344CB8AC3E}">
        <p14:creationId xmlns:p14="http://schemas.microsoft.com/office/powerpoint/2010/main" val="40154925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19AA3-B786-7F4B-BD35-0AA3FEC2A818}"/>
              </a:ext>
            </a:extLst>
          </p:cNvPr>
          <p:cNvSpPr>
            <a:spLocks noGrp="1"/>
          </p:cNvSpPr>
          <p:nvPr>
            <p:ph type="title"/>
          </p:nvPr>
        </p:nvSpPr>
        <p:spPr/>
        <p:txBody>
          <a:bodyPr/>
          <a:lstStyle/>
          <a:p>
            <a:r>
              <a:rPr lang="en-US" dirty="0"/>
              <a:t>Questions, comments</a:t>
            </a:r>
            <a:r>
              <a:rPr lang="en-US"/>
              <a:t>, complaints</a:t>
            </a:r>
          </a:p>
        </p:txBody>
      </p:sp>
    </p:spTree>
    <p:extLst>
      <p:ext uri="{BB962C8B-B14F-4D97-AF65-F5344CB8AC3E}">
        <p14:creationId xmlns:p14="http://schemas.microsoft.com/office/powerpoint/2010/main" val="146416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0416B-ED1B-1746-98D3-A9EA102CA325}"/>
              </a:ext>
            </a:extLst>
          </p:cNvPr>
          <p:cNvSpPr>
            <a:spLocks noGrp="1"/>
          </p:cNvSpPr>
          <p:nvPr>
            <p:ph type="title"/>
          </p:nvPr>
        </p:nvSpPr>
        <p:spPr>
          <a:xfrm>
            <a:off x="838200" y="-118351"/>
            <a:ext cx="10515600" cy="1325563"/>
          </a:xfrm>
        </p:spPr>
        <p:txBody>
          <a:bodyPr>
            <a:normAutofit/>
          </a:bodyPr>
          <a:lstStyle/>
          <a:p>
            <a:r>
              <a:rPr lang="en-US" sz="4000" b="1" dirty="0"/>
              <a:t>AB 2358 Apprenticeships: Discrimination</a:t>
            </a:r>
          </a:p>
        </p:txBody>
      </p:sp>
      <p:sp>
        <p:nvSpPr>
          <p:cNvPr id="3" name="Text Placeholder 2">
            <a:extLst>
              <a:ext uri="{FF2B5EF4-FFF2-40B4-BE49-F238E27FC236}">
                <a16:creationId xmlns:a16="http://schemas.microsoft.com/office/drawing/2014/main" id="{6DAB0513-786E-8E47-B811-7FC3FCFB7600}"/>
              </a:ext>
            </a:extLst>
          </p:cNvPr>
          <p:cNvSpPr>
            <a:spLocks noGrp="1"/>
          </p:cNvSpPr>
          <p:nvPr>
            <p:ph type="body" idx="1"/>
          </p:nvPr>
        </p:nvSpPr>
        <p:spPr/>
        <p:txBody>
          <a:bodyPr/>
          <a:lstStyle/>
          <a:p>
            <a:pPr marR="0" lvl="0">
              <a:lnSpc>
                <a:spcPct val="90000"/>
              </a:lnSpc>
            </a:pPr>
            <a:r>
              <a:rPr lang="en-US" sz="3300" dirty="0">
                <a:latin typeface="+mj-lt"/>
              </a:rPr>
              <a:t>Prohibits discrimination in building and construction trades apprenticeship programs based on enumerated categories with regards to acceptance into or participation in the program.</a:t>
            </a:r>
          </a:p>
        </p:txBody>
      </p:sp>
    </p:spTree>
    <p:extLst>
      <p:ext uri="{BB962C8B-B14F-4D97-AF65-F5344CB8AC3E}">
        <p14:creationId xmlns:p14="http://schemas.microsoft.com/office/powerpoint/2010/main" val="728339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B2153-B71C-0342-8BB5-AFD33E96C2D0}"/>
              </a:ext>
            </a:extLst>
          </p:cNvPr>
          <p:cNvSpPr>
            <a:spLocks noGrp="1"/>
          </p:cNvSpPr>
          <p:nvPr>
            <p:ph type="title"/>
          </p:nvPr>
        </p:nvSpPr>
        <p:spPr>
          <a:xfrm>
            <a:off x="838200" y="-23758"/>
            <a:ext cx="10515600" cy="1325563"/>
          </a:xfrm>
        </p:spPr>
        <p:txBody>
          <a:bodyPr>
            <a:normAutofit/>
          </a:bodyPr>
          <a:lstStyle/>
          <a:p>
            <a:r>
              <a:rPr lang="en-US" sz="4000" b="1" dirty="0"/>
              <a:t>AB 1565 General Contractor Liability </a:t>
            </a:r>
          </a:p>
        </p:txBody>
      </p:sp>
      <p:sp>
        <p:nvSpPr>
          <p:cNvPr id="3" name="Text Placeholder 2">
            <a:extLst>
              <a:ext uri="{FF2B5EF4-FFF2-40B4-BE49-F238E27FC236}">
                <a16:creationId xmlns:a16="http://schemas.microsoft.com/office/drawing/2014/main" id="{7B02B044-6022-C244-8AE9-C40468CA7441}"/>
              </a:ext>
            </a:extLst>
          </p:cNvPr>
          <p:cNvSpPr>
            <a:spLocks noGrp="1"/>
          </p:cNvSpPr>
          <p:nvPr>
            <p:ph type="body" idx="1"/>
          </p:nvPr>
        </p:nvSpPr>
        <p:spPr>
          <a:xfrm>
            <a:off x="1069428" y="1541846"/>
            <a:ext cx="9777248" cy="4351338"/>
          </a:xfrm>
        </p:spPr>
        <p:txBody>
          <a:bodyPr>
            <a:normAutofit fontScale="92500" lnSpcReduction="10000"/>
          </a:bodyPr>
          <a:lstStyle/>
          <a:p>
            <a:pPr marR="0" lvl="0" rtl="0"/>
            <a:r>
              <a:rPr lang="en-US" sz="3600" dirty="0">
                <a:latin typeface="+mj-lt"/>
              </a:rPr>
              <a:t>This bill is a clean-up measure to AB 1701 from last year and responds to the Governor’s signing message asking for technical clarifications.</a:t>
            </a:r>
          </a:p>
          <a:p>
            <a:r>
              <a:rPr lang="en-US" sz="3600" dirty="0">
                <a:latin typeface="+mj-lt"/>
              </a:rPr>
              <a:t>Last year, the Legislature passed and Governor Brown signed AB 1701 (Thurmond) Chapter 804, Statutes of 2017, which created joint liability provisions for construction contractors and subcontractors.  </a:t>
            </a:r>
          </a:p>
          <a:p>
            <a:r>
              <a:rPr lang="en-US" sz="3600" dirty="0">
                <a:latin typeface="+mj-lt"/>
              </a:rPr>
              <a:t>AB 1701 holds general contractors and subcontractors jointly liable for unpaid wages, including fringe benefits.</a:t>
            </a:r>
          </a:p>
        </p:txBody>
      </p:sp>
    </p:spTree>
    <p:extLst>
      <p:ext uri="{BB962C8B-B14F-4D97-AF65-F5344CB8AC3E}">
        <p14:creationId xmlns:p14="http://schemas.microsoft.com/office/powerpoint/2010/main" val="3686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B2153-B71C-0342-8BB5-AFD33E96C2D0}"/>
              </a:ext>
            </a:extLst>
          </p:cNvPr>
          <p:cNvSpPr>
            <a:spLocks noGrp="1"/>
          </p:cNvSpPr>
          <p:nvPr>
            <p:ph type="title"/>
          </p:nvPr>
        </p:nvSpPr>
        <p:spPr>
          <a:xfrm>
            <a:off x="838200" y="-23758"/>
            <a:ext cx="10515600" cy="1325563"/>
          </a:xfrm>
        </p:spPr>
        <p:txBody>
          <a:bodyPr>
            <a:normAutofit/>
          </a:bodyPr>
          <a:lstStyle/>
          <a:p>
            <a:r>
              <a:rPr lang="en-US" sz="4000" b="1" dirty="0"/>
              <a:t>AB 1565 General Contractor Liability </a:t>
            </a:r>
          </a:p>
        </p:txBody>
      </p:sp>
      <p:sp>
        <p:nvSpPr>
          <p:cNvPr id="3" name="Text Placeholder 2">
            <a:extLst>
              <a:ext uri="{FF2B5EF4-FFF2-40B4-BE49-F238E27FC236}">
                <a16:creationId xmlns:a16="http://schemas.microsoft.com/office/drawing/2014/main" id="{7B02B044-6022-C244-8AE9-C40468CA7441}"/>
              </a:ext>
            </a:extLst>
          </p:cNvPr>
          <p:cNvSpPr>
            <a:spLocks noGrp="1"/>
          </p:cNvSpPr>
          <p:nvPr>
            <p:ph type="body" idx="1"/>
          </p:nvPr>
        </p:nvSpPr>
        <p:spPr>
          <a:xfrm>
            <a:off x="1069428" y="1541846"/>
            <a:ext cx="9777248" cy="4351338"/>
          </a:xfrm>
        </p:spPr>
        <p:txBody>
          <a:bodyPr>
            <a:normAutofit fontScale="77500" lnSpcReduction="20000"/>
          </a:bodyPr>
          <a:lstStyle/>
          <a:p>
            <a:pPr lvl="0"/>
            <a:r>
              <a:rPr lang="en-US" sz="3600" dirty="0">
                <a:latin typeface="+mj-lt"/>
              </a:rPr>
              <a:t>Strikes the language stating that a direct contractor's liability for debts owed to a wage claimant, or to a third party on the wage claimant's behalf, for any unpaid wage, fringe, or other benefit payment or contribution, is in addition to any obligations and remedies otherwise provided by law.</a:t>
            </a:r>
          </a:p>
          <a:p>
            <a:pPr lvl="0"/>
            <a:r>
              <a:rPr lang="en-US" sz="3600" dirty="0">
                <a:latin typeface="+mj-lt"/>
              </a:rPr>
              <a:t>Provides that, for any contract entered into on or after January 1, 2019, in order to withhold dispute payments, the direct contractor must specify, in its contract with the subcontractor, the specific documents and information that the direct contractor will require that the subcontractor must provide upon request.  Subcontractors may include the same requirements in their contracts with lower tiered subcontractors and may withhold as disputed all sums owed, as specified. </a:t>
            </a:r>
          </a:p>
        </p:txBody>
      </p:sp>
    </p:spTree>
    <p:extLst>
      <p:ext uri="{BB962C8B-B14F-4D97-AF65-F5344CB8AC3E}">
        <p14:creationId xmlns:p14="http://schemas.microsoft.com/office/powerpoint/2010/main" val="429407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2FB1E-64D4-7544-B70D-B6FD4C24B978}"/>
              </a:ext>
            </a:extLst>
          </p:cNvPr>
          <p:cNvSpPr>
            <a:spLocks noGrp="1"/>
          </p:cNvSpPr>
          <p:nvPr>
            <p:ph type="title"/>
          </p:nvPr>
        </p:nvSpPr>
        <p:spPr>
          <a:xfrm>
            <a:off x="838200" y="-86845"/>
            <a:ext cx="10515600" cy="1325563"/>
          </a:xfrm>
        </p:spPr>
        <p:txBody>
          <a:bodyPr>
            <a:normAutofit/>
          </a:bodyPr>
          <a:lstStyle/>
          <a:p>
            <a:pPr marR="0" rtl="0"/>
            <a:r>
              <a:rPr lang="en-US" sz="4000" b="1" dirty="0"/>
              <a:t>AB 1654 Private Attorney General Act (PAGA)</a:t>
            </a:r>
          </a:p>
        </p:txBody>
      </p:sp>
      <p:sp>
        <p:nvSpPr>
          <p:cNvPr id="3" name="Text Placeholder 2">
            <a:extLst>
              <a:ext uri="{FF2B5EF4-FFF2-40B4-BE49-F238E27FC236}">
                <a16:creationId xmlns:a16="http://schemas.microsoft.com/office/drawing/2014/main" id="{6D0236EF-6BD9-554B-B8C6-CB7469855886}"/>
              </a:ext>
            </a:extLst>
          </p:cNvPr>
          <p:cNvSpPr>
            <a:spLocks noGrp="1"/>
          </p:cNvSpPr>
          <p:nvPr>
            <p:ph type="body" idx="1"/>
          </p:nvPr>
        </p:nvSpPr>
        <p:spPr>
          <a:xfrm>
            <a:off x="838200" y="1825624"/>
            <a:ext cx="10045700" cy="4727575"/>
          </a:xfrm>
        </p:spPr>
        <p:txBody>
          <a:bodyPr>
            <a:normAutofit/>
          </a:bodyPr>
          <a:lstStyle/>
          <a:p>
            <a:pPr lvl="0"/>
            <a:r>
              <a:rPr lang="en-US" sz="3300" dirty="0">
                <a:latin typeface="+mj-lt"/>
              </a:rPr>
              <a:t>Exempts from PAGA claims </a:t>
            </a:r>
            <a:r>
              <a:rPr lang="en-US" sz="3300" b="1" dirty="0">
                <a:latin typeface="+mj-lt"/>
              </a:rPr>
              <a:t>unionized</a:t>
            </a:r>
            <a:r>
              <a:rPr lang="en-US" sz="3300" dirty="0">
                <a:latin typeface="+mj-lt"/>
              </a:rPr>
              <a:t> employees in the construction industry. </a:t>
            </a:r>
          </a:p>
          <a:p>
            <a:pPr>
              <a:lnSpc>
                <a:spcPct val="90000"/>
              </a:lnSpc>
            </a:pPr>
            <a:r>
              <a:rPr lang="en-US" sz="3300" dirty="0">
                <a:latin typeface="+mj-lt"/>
              </a:rPr>
              <a:t>Requires the CBA to include a grievance and binding arbitration procedure to redress violations that would have been remedied under PAGA.</a:t>
            </a:r>
          </a:p>
          <a:p>
            <a:pPr>
              <a:lnSpc>
                <a:spcPct val="90000"/>
              </a:lnSpc>
            </a:pPr>
            <a:r>
              <a:rPr lang="en-US" sz="3300" dirty="0">
                <a:latin typeface="+mj-lt"/>
              </a:rPr>
              <a:t>Ignores other employment agreements that include the same provisions if not pursuant to a CBA. </a:t>
            </a:r>
          </a:p>
        </p:txBody>
      </p:sp>
    </p:spTree>
    <p:extLst>
      <p:ext uri="{BB962C8B-B14F-4D97-AF65-F5344CB8AC3E}">
        <p14:creationId xmlns:p14="http://schemas.microsoft.com/office/powerpoint/2010/main" val="1328461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1394</Words>
  <Application>Microsoft Macintosh PowerPoint</Application>
  <PresentationFormat>Widescreen</PresentationFormat>
  <Paragraphs>238</Paragraphs>
  <Slides>50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Calibri Light</vt:lpstr>
      <vt:lpstr>Office Theme</vt:lpstr>
      <vt:lpstr>WECA Legislative Update</vt:lpstr>
      <vt:lpstr>New Legislation</vt:lpstr>
      <vt:lpstr>What We’ll Cover</vt:lpstr>
      <vt:lpstr>Construction Related</vt:lpstr>
      <vt:lpstr>AB 235 Apprenticeship and Pre-apprenticeship </vt:lpstr>
      <vt:lpstr>AB 2358 Apprenticeships: Discrimination</vt:lpstr>
      <vt:lpstr>AB 1565 General Contractor Liability </vt:lpstr>
      <vt:lpstr>AB 1565 General Contractor Liability </vt:lpstr>
      <vt:lpstr>AB 1654 Private Attorney General Act (PAGA)</vt:lpstr>
      <vt:lpstr>AB 1914 Underground installations: excavations</vt:lpstr>
      <vt:lpstr>AB 2031 Prequalification</vt:lpstr>
      <vt:lpstr>AB 2249 UPCCAA </vt:lpstr>
      <vt:lpstr>AB 3018 Skilled and Trained Workforce Requirements</vt:lpstr>
      <vt:lpstr>AB 3231 Certified Payroll Records</vt:lpstr>
      <vt:lpstr>Sexual Harassment</vt:lpstr>
      <vt:lpstr>SB 1300 Sexual Harassment Omnibus Bill</vt:lpstr>
      <vt:lpstr>SB 1343 Sexual Harassment Prevention Training</vt:lpstr>
      <vt:lpstr>SB 820 Settlement of Harassment Claims</vt:lpstr>
      <vt:lpstr>AB 1619 Sexual Assault Statute of Limitations</vt:lpstr>
      <vt:lpstr>AB 1976 Lactation Accommodation</vt:lpstr>
      <vt:lpstr>Misc Measures</vt:lpstr>
      <vt:lpstr>SB 1352 Payroll records</vt:lpstr>
      <vt:lpstr>Poster Updates</vt:lpstr>
      <vt:lpstr>National Origin Regulations ( 7/1/18)</vt:lpstr>
      <vt:lpstr>Emergency Cal/OSHA Regulations</vt:lpstr>
      <vt:lpstr>OSHA Advice Re:  Air Quality Affected by Smoke</vt:lpstr>
      <vt:lpstr>Protect Workers if the Outside Air is Harmful</vt:lpstr>
      <vt:lpstr>Independent Contractor  Classification </vt:lpstr>
      <vt:lpstr>Dynamex and the ABC Test</vt:lpstr>
      <vt:lpstr>Misclassification: 1099 vs Employee</vt:lpstr>
      <vt:lpstr>Misclassification: 1099 vs Employee</vt:lpstr>
      <vt:lpstr>Calculating Overtime Correctly</vt:lpstr>
      <vt:lpstr>What Does the Regular Rate Include? </vt:lpstr>
      <vt:lpstr>Steps for Regular Rate Calculations After DART</vt:lpstr>
      <vt:lpstr>Compensation for All Hours Worked</vt:lpstr>
      <vt:lpstr>Lessons from Starbuck’s</vt:lpstr>
      <vt:lpstr>Salary History</vt:lpstr>
      <vt:lpstr>Salary History Information, cont.</vt:lpstr>
      <vt:lpstr>Expense Reimbursements</vt:lpstr>
      <vt:lpstr>CalSavers</vt:lpstr>
      <vt:lpstr>CalSavers https://www.treasurer.ca.gov/scib/</vt:lpstr>
      <vt:lpstr>Trending Cases…</vt:lpstr>
      <vt:lpstr>Final Payment of Wages</vt:lpstr>
      <vt:lpstr>Bureau of Field Enforcement Audits</vt:lpstr>
      <vt:lpstr>Fishing Expeditions: Personnel File Requests</vt:lpstr>
      <vt:lpstr>PAGA TREND:  7-Day Workweek</vt:lpstr>
      <vt:lpstr>PAGA TREND:  Rest Periods</vt:lpstr>
      <vt:lpstr>What’s Up in 2019?</vt:lpstr>
      <vt:lpstr>What’s Up in 2019?</vt:lpstr>
      <vt:lpstr>Questions, comments, complaints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WECA Legislative Update</dc:title>
  <dc:creator>Richard Markuson</dc:creator>
  <cp:lastModifiedBy>Richard Markuson</cp:lastModifiedBy>
  <cp:revision>5</cp:revision>
  <dcterms:created xsi:type="dcterms:W3CDTF">2019-01-14T17:22:43Z</dcterms:created>
  <dcterms:modified xsi:type="dcterms:W3CDTF">2019-01-16T22:08:01Z</dcterms:modified>
</cp:coreProperties>
</file>